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15" r:id="rId8"/>
    <p:sldMasterId id="2147484731" r:id="rId9"/>
  </p:sldMasterIdLst>
  <p:notesMasterIdLst>
    <p:notesMasterId r:id="rId39"/>
  </p:notesMasterIdLst>
  <p:handoutMasterIdLst>
    <p:handoutMasterId r:id="rId40"/>
  </p:handoutMasterIdLst>
  <p:sldIdLst>
    <p:sldId id="285" r:id="rId10"/>
    <p:sldId id="256" r:id="rId11"/>
    <p:sldId id="257" r:id="rId12"/>
    <p:sldId id="260" r:id="rId13"/>
    <p:sldId id="2208" r:id="rId14"/>
    <p:sldId id="277" r:id="rId15"/>
    <p:sldId id="3764" r:id="rId16"/>
    <p:sldId id="3763" r:id="rId17"/>
    <p:sldId id="369" r:id="rId18"/>
    <p:sldId id="3758" r:id="rId19"/>
    <p:sldId id="1636" r:id="rId20"/>
    <p:sldId id="439" r:id="rId21"/>
    <p:sldId id="3767" r:id="rId22"/>
    <p:sldId id="355" r:id="rId23"/>
    <p:sldId id="2326" r:id="rId24"/>
    <p:sldId id="347" r:id="rId25"/>
    <p:sldId id="357" r:id="rId26"/>
    <p:sldId id="370" r:id="rId27"/>
    <p:sldId id="359" r:id="rId28"/>
    <p:sldId id="368" r:id="rId29"/>
    <p:sldId id="358" r:id="rId30"/>
    <p:sldId id="1885" r:id="rId31"/>
    <p:sldId id="365" r:id="rId32"/>
    <p:sldId id="364" r:id="rId33"/>
    <p:sldId id="273" r:id="rId34"/>
    <p:sldId id="268" r:id="rId35"/>
    <p:sldId id="371" r:id="rId36"/>
    <p:sldId id="373" r:id="rId37"/>
    <p:sldId id="3772"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3FCDBE7-16C9-4300-93CE-B2F2DDE9C088}">
          <p14:sldIdLst>
            <p14:sldId id="285"/>
            <p14:sldId id="256"/>
            <p14:sldId id="257"/>
            <p14:sldId id="260"/>
          </p14:sldIdLst>
        </p14:section>
        <p14:section name="Value proposition" id="{24159428-7BEA-446A-B50B-7543132BC3CC}">
          <p14:sldIdLst>
            <p14:sldId id="2208"/>
            <p14:sldId id="277"/>
            <p14:sldId id="3764"/>
          </p14:sldIdLst>
        </p14:section>
        <p14:section name="So what is DevOps?" id="{3BD09B9D-5E3C-4606-BD9C-DB91C5F76B3D}">
          <p14:sldIdLst>
            <p14:sldId id="3763"/>
          </p14:sldIdLst>
        </p14:section>
        <p14:section name="Azure DevOps" id="{DA5F0778-ABDE-4A2B-83E1-DCB5A51DEFE2}">
          <p14:sldIdLst>
            <p14:sldId id="369"/>
            <p14:sldId id="3758"/>
            <p14:sldId id="1636"/>
            <p14:sldId id="439"/>
          </p14:sldIdLst>
        </p14:section>
        <p14:section name="Containerized Workflow" id="{CF9F66BA-D082-49A0-A628-2069E5A9BBFF}">
          <p14:sldIdLst>
            <p14:sldId id="3767"/>
            <p14:sldId id="355"/>
          </p14:sldIdLst>
        </p14:section>
        <p14:section name="Optional: Azure Dev Spaces Overview" id="{55249342-6795-4693-9C95-688F847E65D5}">
          <p14:sldIdLst>
            <p14:sldId id="2326"/>
          </p14:sldIdLst>
        </p14:section>
        <p14:section name="Pipeline for Lab" id="{B7C27321-C23D-4648-9653-146CDFD73118}">
          <p14:sldIdLst>
            <p14:sldId id="347"/>
            <p14:sldId id="357"/>
            <p14:sldId id="370"/>
            <p14:sldId id="359"/>
            <p14:sldId id="368"/>
            <p14:sldId id="358"/>
            <p14:sldId id="1885"/>
            <p14:sldId id="365"/>
            <p14:sldId id="364"/>
          </p14:sldIdLst>
        </p14:section>
        <p14:section name="Conclusion" id="{04EA78E1-F31B-48D0-B9DA-B8F292FB383F}">
          <p14:sldIdLst>
            <p14:sldId id="273"/>
            <p14:sldId id="268"/>
          </p14:sldIdLst>
        </p14:section>
        <p14:section name="Additional Slides" id="{03C01CEC-6146-4533-9CEA-DD103001F141}">
          <p14:sldIdLst>
            <p14:sldId id="371"/>
            <p14:sldId id="373"/>
            <p14:sldId id="37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Razi Rais" initials="RR"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6" autoAdjust="0"/>
    <p:restoredTop sz="75793" autoAdjust="0"/>
  </p:normalViewPr>
  <p:slideViewPr>
    <p:cSldViewPr snapToGrid="0">
      <p:cViewPr varScale="1">
        <p:scale>
          <a:sx n="83" d="100"/>
          <a:sy n="83" d="100"/>
        </p:scale>
        <p:origin x="741" y="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ADAFE81B-5F7B-4E6C-8700-FA8E5461F5E1}"/>
    <pc:docChg chg="modSld">
      <pc:chgData name="Pradeep Nair" userId="de867f30-f0e1-452b-914f-80bb3c85f24b" providerId="ADAL" clId="{ADAFE81B-5F7B-4E6C-8700-FA8E5461F5E1}" dt="2021-11-24T15:21:23.947" v="5" actId="20577"/>
      <pc:docMkLst>
        <pc:docMk/>
      </pc:docMkLst>
      <pc:sldChg chg="modSp mod">
        <pc:chgData name="Pradeep Nair" userId="de867f30-f0e1-452b-914f-80bb3c85f24b" providerId="ADAL" clId="{ADAFE81B-5F7B-4E6C-8700-FA8E5461F5E1}" dt="2021-11-24T15:21:23.947" v="5" actId="20577"/>
        <pc:sldMkLst>
          <pc:docMk/>
          <pc:sldMk cId="3581938780" sldId="260"/>
        </pc:sldMkLst>
        <pc:spChg chg="mod">
          <ac:chgData name="Pradeep Nair" userId="de867f30-f0e1-452b-914f-80bb3c85f24b" providerId="ADAL" clId="{ADAFE81B-5F7B-4E6C-8700-FA8E5461F5E1}" dt="2021-11-24T15:21:23.947" v="5" actId="20577"/>
          <ac:spMkLst>
            <pc:docMk/>
            <pc:sldMk cId="3581938780" sldId="260"/>
            <ac:spMk id="3" creationId="{00000000-0000-0000-0000-000000000000}"/>
          </ac:spMkLst>
        </pc:spChg>
      </pc:sldChg>
      <pc:sldChg chg="modNotesTx">
        <pc:chgData name="Pradeep Nair" userId="de867f30-f0e1-452b-914f-80bb3c85f24b" providerId="ADAL" clId="{ADAFE81B-5F7B-4E6C-8700-FA8E5461F5E1}" dt="2021-11-24T03:05:39.460" v="2" actId="20577"/>
        <pc:sldMkLst>
          <pc:docMk/>
          <pc:sldMk cId="400580103" sldId="369"/>
        </pc:sldMkLst>
      </pc:sldChg>
      <pc:sldChg chg="modNotesTx">
        <pc:chgData name="Pradeep Nair" userId="de867f30-f0e1-452b-914f-80bb3c85f24b" providerId="ADAL" clId="{ADAFE81B-5F7B-4E6C-8700-FA8E5461F5E1}" dt="2021-11-24T03:06:01.079" v="4" actId="20577"/>
        <pc:sldMkLst>
          <pc:docMk/>
          <pc:sldMk cId="3216022049" sldId="439"/>
        </pc:sldMkLst>
      </pc:sldChg>
    </pc:docChg>
  </pc:docChgLst>
  <pc:docChgLst>
    <pc:chgData name="Pradeep Nair" userId="de867f30-f0e1-452b-914f-80bb3c85f24b" providerId="ADAL" clId="{EFC1E362-416D-4761-B305-FD57665DC0C8}"/>
    <pc:docChg chg="delSld modSld delSection modSection">
      <pc:chgData name="Pradeep Nair" userId="de867f30-f0e1-452b-914f-80bb3c85f24b" providerId="ADAL" clId="{EFC1E362-416D-4761-B305-FD57665DC0C8}" dt="2021-11-24T15:23:28.443" v="12" actId="17851"/>
      <pc:docMkLst>
        <pc:docMk/>
      </pc:docMkLst>
      <pc:sldChg chg="del">
        <pc:chgData name="Pradeep Nair" userId="de867f30-f0e1-452b-914f-80bb3c85f24b" providerId="ADAL" clId="{EFC1E362-416D-4761-B305-FD57665DC0C8}" dt="2021-11-24T15:23:16.112" v="8" actId="47"/>
        <pc:sldMkLst>
          <pc:docMk/>
          <pc:sldMk cId="2279767777" sldId="1291"/>
        </pc:sldMkLst>
      </pc:sldChg>
      <pc:sldChg chg="del">
        <pc:chgData name="Pradeep Nair" userId="de867f30-f0e1-452b-914f-80bb3c85f24b" providerId="ADAL" clId="{EFC1E362-416D-4761-B305-FD57665DC0C8}" dt="2021-11-24T15:22:53.991" v="5" actId="47"/>
        <pc:sldMkLst>
          <pc:docMk/>
          <pc:sldMk cId="3794068122" sldId="1678"/>
        </pc:sldMkLst>
      </pc:sldChg>
      <pc:sldChg chg="del">
        <pc:chgData name="Pradeep Nair" userId="de867f30-f0e1-452b-914f-80bb3c85f24b" providerId="ADAL" clId="{EFC1E362-416D-4761-B305-FD57665DC0C8}" dt="2021-11-24T15:22:40.591" v="1" actId="47"/>
        <pc:sldMkLst>
          <pc:docMk/>
          <pc:sldMk cId="2731016274" sldId="1816"/>
        </pc:sldMkLst>
      </pc:sldChg>
      <pc:sldChg chg="del">
        <pc:chgData name="Pradeep Nair" userId="de867f30-f0e1-452b-914f-80bb3c85f24b" providerId="ADAL" clId="{EFC1E362-416D-4761-B305-FD57665DC0C8}" dt="2021-11-24T15:22:46.464" v="3" actId="47"/>
        <pc:sldMkLst>
          <pc:docMk/>
          <pc:sldMk cId="2944148658" sldId="1883"/>
        </pc:sldMkLst>
      </pc:sldChg>
      <pc:sldChg chg="mod modShow">
        <pc:chgData name="Pradeep Nair" userId="de867f30-f0e1-452b-914f-80bb3c85f24b" providerId="ADAL" clId="{EFC1E362-416D-4761-B305-FD57665DC0C8}" dt="2021-11-24T15:23:00.692" v="6" actId="729"/>
        <pc:sldMkLst>
          <pc:docMk/>
          <pc:sldMk cId="3610386483" sldId="2326"/>
        </pc:sldMkLst>
      </pc:sldChg>
      <pc:sldChg chg="del">
        <pc:chgData name="Pradeep Nair" userId="de867f30-f0e1-452b-914f-80bb3c85f24b" providerId="ADAL" clId="{EFC1E362-416D-4761-B305-FD57665DC0C8}" dt="2021-11-24T15:22:52.178" v="4" actId="47"/>
        <pc:sldMkLst>
          <pc:docMk/>
          <pc:sldMk cId="1021815406" sldId="3765"/>
        </pc:sldMkLst>
      </pc:sldChg>
      <pc:sldChg chg="del">
        <pc:chgData name="Pradeep Nair" userId="de867f30-f0e1-452b-914f-80bb3c85f24b" providerId="ADAL" clId="{EFC1E362-416D-4761-B305-FD57665DC0C8}" dt="2021-11-24T15:22:45.309" v="2" actId="47"/>
        <pc:sldMkLst>
          <pc:docMk/>
          <pc:sldMk cId="3978119323" sldId="3768"/>
        </pc:sldMkLst>
      </pc:sldChg>
      <pc:sldChg chg="del">
        <pc:chgData name="Pradeep Nair" userId="de867f30-f0e1-452b-914f-80bb3c85f24b" providerId="ADAL" clId="{EFC1E362-416D-4761-B305-FD57665DC0C8}" dt="2021-11-24T15:22:29.038" v="0" actId="47"/>
        <pc:sldMkLst>
          <pc:docMk/>
          <pc:sldMk cId="4177923880" sldId="3769"/>
        </pc:sldMkLst>
      </pc:sldChg>
      <pc:sldChg chg="del">
        <pc:chgData name="Pradeep Nair" userId="de867f30-f0e1-452b-914f-80bb3c85f24b" providerId="ADAL" clId="{EFC1E362-416D-4761-B305-FD57665DC0C8}" dt="2021-11-24T15:23:17.040" v="9" actId="47"/>
        <pc:sldMkLst>
          <pc:docMk/>
          <pc:sldMk cId="1650585052" sldId="3770"/>
        </pc:sldMkLst>
      </pc:sldChg>
      <pc:sldChg chg="del">
        <pc:chgData name="Pradeep Nair" userId="de867f30-f0e1-452b-914f-80bb3c85f24b" providerId="ADAL" clId="{EFC1E362-416D-4761-B305-FD57665DC0C8}" dt="2021-11-24T15:23:14.513" v="7" actId="47"/>
        <pc:sldMkLst>
          <pc:docMk/>
          <pc:sldMk cId="1724918777" sldId="3771"/>
        </pc:sldMkLst>
      </pc:sldChg>
      <pc:sldChg chg="del">
        <pc:chgData name="Pradeep Nair" userId="de867f30-f0e1-452b-914f-80bb3c85f24b" providerId="ADAL" clId="{EFC1E362-416D-4761-B305-FD57665DC0C8}" dt="2021-11-24T15:23:20.379" v="10" actId="47"/>
        <pc:sldMkLst>
          <pc:docMk/>
          <pc:sldMk cId="2512509341" sldId="3773"/>
        </pc:sldMkLst>
      </pc:sldChg>
      <pc:sldMasterChg chg="delSldLayout">
        <pc:chgData name="Pradeep Nair" userId="de867f30-f0e1-452b-914f-80bb3c85f24b" providerId="ADAL" clId="{EFC1E362-416D-4761-B305-FD57665DC0C8}" dt="2021-11-24T15:22:53.991" v="5" actId="47"/>
        <pc:sldMasterMkLst>
          <pc:docMk/>
          <pc:sldMasterMk cId="1790270825" sldId="2147484082"/>
        </pc:sldMasterMkLst>
        <pc:sldLayoutChg chg="del">
          <pc:chgData name="Pradeep Nair" userId="de867f30-f0e1-452b-914f-80bb3c85f24b" providerId="ADAL" clId="{EFC1E362-416D-4761-B305-FD57665DC0C8}" dt="2021-11-24T15:22:53.991" v="5" actId="47"/>
          <pc:sldLayoutMkLst>
            <pc:docMk/>
            <pc:sldMasterMk cId="1790270825" sldId="2147484082"/>
            <pc:sldLayoutMk cId="3130602494" sldId="214748434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11/24/2021 11:22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11/24/2021 11:22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ries.visualstudio.com/devop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ervices.google.com/fh/files/misc/state-of-devops-2019.pdf" TargetMode="External"/><Relationship Id="rId4" Type="http://schemas.openxmlformats.org/officeDocument/2006/relationships/hyperlink" Target="https://docs.microsoft.com/en-us/learn/modules/explain-devops-continous-delivery-quality/2-use-continuous-delivery-release-fast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other technology? That’s fine! Azure DevOps is a great integrator. Integrate the components that you already have and leverage those that you don’t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40665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DevOps brings together people, processes, and technology, automating software delivery to provide continuous value to your users.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Using Azure DevOps, you can deliver software faster and more reliably - no matter how big your IT department or what tools you’re using.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a:t>
            </a:r>
            <a:r>
              <a:rPr lang="en-US" b="1"/>
              <a:t>CI/CD pipeline for containerized application</a:t>
            </a:r>
            <a:r>
              <a:rPr lang="en-US"/>
              <a:t>.</a:t>
            </a:r>
          </a:p>
          <a:p>
            <a:endParaRPr lang="en-US"/>
          </a:p>
          <a:p>
            <a:r>
              <a:rPr lang="en-US"/>
              <a:t>From the </a:t>
            </a:r>
            <a:r>
              <a:rPr lang="en-US" b="1"/>
              <a:t>Dev box </a:t>
            </a:r>
            <a:r>
              <a:rPr lang="en-US"/>
              <a:t>=&gt; </a:t>
            </a:r>
            <a:r>
              <a:rPr lang="en-US" b="1"/>
              <a:t>build/run/test container</a:t>
            </a:r>
          </a:p>
          <a:p>
            <a:r>
              <a:rPr lang="en-US" b="1"/>
              <a:t>Push</a:t>
            </a:r>
            <a:r>
              <a:rPr lang="en-US"/>
              <a:t> code to </a:t>
            </a:r>
            <a:r>
              <a:rPr lang="en-US" b="1"/>
              <a:t>Source Control </a:t>
            </a:r>
            <a:r>
              <a:rPr lang="en-US"/>
              <a:t>tool (Git) =&gt; at bottom left corner</a:t>
            </a:r>
          </a:p>
          <a:p>
            <a:r>
              <a:rPr lang="en-US"/>
              <a:t>Repository lives in a  Visual Studio Team Services (or Jenkins) environment</a:t>
            </a:r>
          </a:p>
          <a:p>
            <a:endParaRPr lang="en-US"/>
          </a:p>
          <a:p>
            <a:r>
              <a:rPr lang="en-US" b="0"/>
              <a:t>Your</a:t>
            </a:r>
            <a:r>
              <a:rPr lang="en-US" b="1"/>
              <a:t> Push triggers a build </a:t>
            </a:r>
            <a:r>
              <a:rPr lang="en-US"/>
              <a:t>which will:</a:t>
            </a:r>
          </a:p>
          <a:p>
            <a:pPr marL="171450" indent="-171450">
              <a:buFontTx/>
              <a:buChar char="-"/>
            </a:pPr>
            <a:r>
              <a:rPr lang="en-US" b="1"/>
              <a:t>Build</a:t>
            </a:r>
            <a:r>
              <a:rPr lang="en-US"/>
              <a:t> the container</a:t>
            </a:r>
          </a:p>
          <a:p>
            <a:pPr marL="171450" indent="-171450">
              <a:buFontTx/>
              <a:buChar char="-"/>
            </a:pPr>
            <a:r>
              <a:rPr lang="en-US" b="1"/>
              <a:t>Push</a:t>
            </a:r>
            <a:r>
              <a:rPr lang="en-US"/>
              <a:t> it to Registry</a:t>
            </a:r>
          </a:p>
          <a:p>
            <a:pPr marL="171450" indent="-171450">
              <a:buFontTx/>
              <a:buChar char="-"/>
            </a:pPr>
            <a:r>
              <a:rPr lang="en-US" b="1"/>
              <a:t>Pull</a:t>
            </a:r>
            <a:r>
              <a:rPr lang="en-US"/>
              <a:t> the container</a:t>
            </a:r>
          </a:p>
          <a:p>
            <a:pPr marL="171450" indent="-171450">
              <a:buFontTx/>
              <a:buChar char="-"/>
            </a:pPr>
            <a:r>
              <a:rPr lang="en-US" b="1"/>
              <a:t>Test</a:t>
            </a:r>
            <a:r>
              <a:rPr lang="en-US"/>
              <a:t> the container</a:t>
            </a:r>
          </a:p>
          <a:p>
            <a:pPr marL="171450" indent="-171450">
              <a:buFontTx/>
              <a:buChar char="-"/>
            </a:pPr>
            <a:endParaRPr lang="en-US"/>
          </a:p>
          <a:p>
            <a:pPr marL="0" indent="0">
              <a:buFontTx/>
              <a:buNone/>
            </a:pPr>
            <a:r>
              <a:rPr lang="en-US"/>
              <a:t>After every </a:t>
            </a:r>
            <a:r>
              <a:rPr lang="en-US" b="1"/>
              <a:t>successful build</a:t>
            </a:r>
          </a:p>
          <a:p>
            <a:pPr marL="171450" indent="-171450">
              <a:buFontTx/>
              <a:buChar char="-"/>
            </a:pPr>
            <a:r>
              <a:rPr lang="en-US" b="1"/>
              <a:t>Automatic deployment to Pre Prod</a:t>
            </a:r>
            <a:r>
              <a:rPr lang="en-US"/>
              <a:t> environment: ACS, Service Fabric, … </a:t>
            </a:r>
          </a:p>
          <a:p>
            <a:pPr marL="171450" indent="-171450">
              <a:buFontTx/>
              <a:buChar char="-"/>
            </a:pPr>
            <a:r>
              <a:rPr lang="en-US" b="1"/>
              <a:t>Pull</a:t>
            </a:r>
            <a:r>
              <a:rPr lang="en-US"/>
              <a:t> container from registry</a:t>
            </a:r>
          </a:p>
          <a:p>
            <a:pPr marL="171450" indent="-171450">
              <a:buFontTx/>
              <a:buChar char="-"/>
            </a:pPr>
            <a:r>
              <a:rPr lang="en-US" b="1"/>
              <a:t>Run</a:t>
            </a:r>
            <a:r>
              <a:rPr lang="en-US"/>
              <a:t> Acceptation test</a:t>
            </a:r>
          </a:p>
          <a:p>
            <a:pPr marL="171450" indent="-171450">
              <a:buFontTx/>
              <a:buChar char="-"/>
            </a:pPr>
            <a:endParaRPr lang="en-US"/>
          </a:p>
          <a:p>
            <a:pPr marL="0" indent="0">
              <a:buFontTx/>
              <a:buNone/>
            </a:pPr>
            <a:r>
              <a:rPr lang="en-US" b="1"/>
              <a:t>Every morning (scheduled)</a:t>
            </a:r>
          </a:p>
          <a:p>
            <a:pPr marL="171450" indent="-171450">
              <a:buFontTx/>
              <a:buChar char="-"/>
            </a:pPr>
            <a:r>
              <a:rPr lang="en-US" b="1"/>
              <a:t>Automatic deployment into Prod</a:t>
            </a:r>
          </a:p>
          <a:p>
            <a:pPr marL="171450" indent="-171450">
              <a:buFontTx/>
              <a:buChar char="-"/>
            </a:pPr>
            <a:r>
              <a:rPr lang="en-US" b="1"/>
              <a:t>Pull</a:t>
            </a:r>
            <a:r>
              <a:rPr lang="en-US"/>
              <a:t> container from registry</a:t>
            </a:r>
          </a:p>
          <a:p>
            <a:pPr marL="171450" indent="-171450">
              <a:buFontTx/>
              <a:buChar char="-"/>
            </a:pPr>
            <a:r>
              <a:rPr lang="en-US" b="1"/>
              <a:t>Run</a:t>
            </a:r>
            <a:r>
              <a:rPr lang="en-US"/>
              <a:t> Acceptation test</a:t>
            </a:r>
          </a:p>
          <a:p>
            <a:pPr marL="171450" indent="-171450">
              <a:buFontTx/>
              <a:buChar char="-"/>
            </a:pPr>
            <a:endParaRPr lang="en-US"/>
          </a:p>
          <a:p>
            <a:pPr marL="0" indent="0">
              <a:buFontTx/>
              <a:buNone/>
            </a:pPr>
            <a:r>
              <a:rPr lang="en-US" b="1"/>
              <a:t>Manual</a:t>
            </a:r>
            <a:r>
              <a:rPr lang="en-US"/>
              <a:t> validation =&gt; From </a:t>
            </a:r>
            <a:r>
              <a:rPr lang="en-US" b="1"/>
              <a:t>Dev box -&gt; </a:t>
            </a:r>
            <a:r>
              <a:rPr lang="en-US" sz="900" b="1" kern="1200">
                <a:solidFill>
                  <a:schemeClr val="tx1"/>
                </a:solidFill>
                <a:effectLst/>
                <a:latin typeface="Segoe UI Light" pitchFamily="34" charset="0"/>
                <a:ea typeface="+mn-ea"/>
                <a:cs typeface="+mn-cs"/>
              </a:rPr>
              <a:t>monitoring</a:t>
            </a:r>
            <a:r>
              <a:rPr lang="en-US" sz="900" kern="1200">
                <a:solidFill>
                  <a:schemeClr val="tx1"/>
                </a:solidFill>
                <a:effectLst/>
                <a:latin typeface="Segoe UI Light" pitchFamily="34" charset="0"/>
                <a:ea typeface="+mn-ea"/>
                <a:cs typeface="+mn-cs"/>
              </a:rPr>
              <a:t> through </a:t>
            </a:r>
            <a:r>
              <a:rPr lang="en-US" sz="900" b="1" kern="1200">
                <a:solidFill>
                  <a:schemeClr val="tx1"/>
                </a:solidFill>
                <a:effectLst/>
                <a:latin typeface="Segoe UI Light" pitchFamily="34" charset="0"/>
                <a:ea typeface="+mn-ea"/>
                <a:cs typeface="+mn-cs"/>
              </a:rPr>
              <a:t>App insights </a:t>
            </a:r>
            <a:r>
              <a:rPr lang="en-US" sz="900" b="0" kern="1200">
                <a:solidFill>
                  <a:schemeClr val="tx1"/>
                </a:solidFill>
                <a:effectLst/>
                <a:latin typeface="Segoe UI Light" pitchFamily="34" charset="0"/>
                <a:ea typeface="+mn-ea"/>
                <a:cs typeface="+mn-cs"/>
              </a:rPr>
              <a:t>or</a:t>
            </a:r>
            <a:r>
              <a:rPr lang="en-US" sz="900" b="1" kern="1200">
                <a:solidFill>
                  <a:schemeClr val="tx1"/>
                </a:solidFill>
                <a:effectLst/>
                <a:latin typeface="Segoe UI Light" pitchFamily="34" charset="0"/>
                <a:ea typeface="+mn-ea"/>
                <a:cs typeface="+mn-cs"/>
              </a:rPr>
              <a:t> OMS (Operation Management suite) =&gt; last lab</a:t>
            </a:r>
          </a:p>
          <a:p>
            <a:pPr marL="0" indent="0">
              <a:buFontTx/>
              <a:buNone/>
            </a:pPr>
            <a:r>
              <a:rPr lang="en-US" sz="900" b="1" kern="1200">
                <a:solidFill>
                  <a:schemeClr val="tx1"/>
                </a:solidFill>
                <a:effectLst/>
                <a:latin typeface="Segoe UI Light" pitchFamily="34" charset="0"/>
                <a:ea typeface="+mn-ea"/>
                <a:cs typeface="+mn-cs"/>
              </a:rPr>
              <a:t> </a:t>
            </a:r>
          </a:p>
          <a:p>
            <a:pPr marL="0" indent="0">
              <a:buFontTx/>
              <a:buNone/>
            </a:pPr>
            <a:r>
              <a:rPr lang="en-US" sz="900" b="1" kern="1200">
                <a:solidFill>
                  <a:schemeClr val="tx1"/>
                </a:solidFill>
                <a:effectLst/>
                <a:latin typeface="Segoe UI Light" pitchFamily="34" charset="0"/>
                <a:ea typeface="+mn-ea"/>
                <a:cs typeface="+mn-cs"/>
              </a:rPr>
              <a:t>OMS </a:t>
            </a:r>
            <a:r>
              <a:rPr lang="en-US" sz="900" b="1" kern="1200">
                <a:solidFill>
                  <a:schemeClr val="tx1"/>
                </a:solidFill>
                <a:effectLst/>
                <a:latin typeface="Segoe UI Light" pitchFamily="34" charset="0"/>
                <a:ea typeface="+mn-ea"/>
                <a:cs typeface="+mn-cs"/>
                <a:sym typeface="Wingdings" panose="05000000000000000000" pitchFamily="2" charset="2"/>
              </a:rPr>
              <a:t> System Center for the Cloud (same team working on it.)</a:t>
            </a:r>
            <a:endParaRPr lang="en-US" b="1"/>
          </a:p>
          <a:p>
            <a:pPr marL="171450" indent="-171450">
              <a:buFontTx/>
              <a:buChar char="-"/>
            </a:pPr>
            <a:endParaRPr lang="en-US"/>
          </a:p>
          <a:p>
            <a:pPr marL="171450" indent="-171450">
              <a:buFontTx/>
              <a:buChar char="-"/>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7874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a:t>We will be doing this on AKS and SF </a:t>
            </a:r>
            <a:r>
              <a:rPr lang="en-US"/>
              <a:t>but essentially that’s is the </a:t>
            </a:r>
            <a:r>
              <a:rPr lang="en-US" b="1"/>
              <a:t>same approach in any hosting platform: </a:t>
            </a:r>
            <a:r>
              <a:rPr lang="en-US" b="0"/>
              <a:t>App Service, Kubernetes on premises (or in any Cloud providers)…</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3034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a:t>Overview of the CI/CD pipeline we will be building using Azure DevOps </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05142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refer</a:t>
            </a:r>
            <a:r>
              <a:rPr lang="en-US" baseline="0"/>
              <a:t> to </a:t>
            </a:r>
            <a:r>
              <a:rPr lang="en-US" b="1" baseline="0"/>
              <a:t>Module 6 – Demos </a:t>
            </a:r>
            <a:r>
              <a:rPr lang="en-US" baseline="0"/>
              <a:t>document section </a:t>
            </a:r>
            <a:r>
              <a:rPr lang="en-US" b="1" baseline="0"/>
              <a:t>Demo 2 </a:t>
            </a:r>
            <a:r>
              <a:rPr lang="en-US" baseline="0"/>
              <a:t>for detail instructions about the demo.</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8733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Agents</a:t>
            </a:r>
            <a:r>
              <a:rPr lang="en-US"/>
              <a:t> are needed to </a:t>
            </a:r>
            <a:r>
              <a:rPr lang="en-US" b="1"/>
              <a:t>build, deploy and test </a:t>
            </a:r>
            <a:r>
              <a:rPr lang="en-US"/>
              <a:t>your code.</a:t>
            </a:r>
          </a:p>
          <a:p>
            <a:endParaRPr lang="en-US"/>
          </a:p>
          <a:p>
            <a:r>
              <a:rPr lang="en-US" b="1"/>
              <a:t>Private Agents</a:t>
            </a:r>
            <a:r>
              <a:rPr lang="en-US"/>
              <a:t>: </a:t>
            </a:r>
            <a:r>
              <a:rPr lang="en-US" b="1"/>
              <a:t>You control/manage </a:t>
            </a:r>
            <a:r>
              <a:rPr lang="en-US"/>
              <a:t>them</a:t>
            </a:r>
          </a:p>
          <a:p>
            <a:endParaRPr lang="en-US"/>
          </a:p>
          <a:p>
            <a:r>
              <a:rPr lang="en-US" b="1"/>
              <a:t>Hosted Agent</a:t>
            </a:r>
            <a:r>
              <a:rPr lang="en-US"/>
              <a:t>: Managed/Controlled </a:t>
            </a:r>
            <a:r>
              <a:rPr lang="en-US" b="1"/>
              <a:t>by Microsoft</a:t>
            </a:r>
          </a:p>
          <a:p>
            <a:endParaRPr lang="en-US"/>
          </a:p>
          <a:p>
            <a:r>
              <a:rPr lang="en-US"/>
              <a:t>Amongst hosted agents, your have </a:t>
            </a:r>
            <a:r>
              <a:rPr lang="en-US" b="1"/>
              <a:t>Linux and Windows hosted agents</a:t>
            </a:r>
            <a:r>
              <a:rPr lang="en-US"/>
              <a:t>.</a:t>
            </a:r>
          </a:p>
          <a:p>
            <a:endParaRPr lang="en-US"/>
          </a:p>
          <a:p>
            <a:pPr marL="171450" indent="-171450">
              <a:buFont typeface="Symbol" panose="05050102010706020507" pitchFamily="18" charset="2"/>
              <a:buChar char="Þ"/>
            </a:pPr>
            <a:r>
              <a:rPr lang="en-US"/>
              <a:t>Recommendation: </a:t>
            </a:r>
            <a:r>
              <a:rPr lang="en-US" b="1"/>
              <a:t>Use Hosted </a:t>
            </a:r>
            <a:r>
              <a:rPr lang="en-US"/>
              <a:t>unless you cannot</a:t>
            </a:r>
          </a:p>
          <a:p>
            <a:pPr marL="171450" indent="-171450">
              <a:buFont typeface="Symbol" panose="05050102010706020507" pitchFamily="18" charset="2"/>
              <a:buChar char="Þ"/>
            </a:pPr>
            <a:endParaRPr lang="en-US"/>
          </a:p>
          <a:p>
            <a:pPr marL="0" indent="0">
              <a:buFont typeface="Symbol" panose="05050102010706020507" pitchFamily="18" charset="2"/>
              <a:buNone/>
            </a:pPr>
            <a:r>
              <a:rPr lang="en-US"/>
              <a:t>Note: </a:t>
            </a:r>
            <a:r>
              <a:rPr lang="en-US" err="1"/>
              <a:t>vsts</a:t>
            </a:r>
            <a:r>
              <a:rPr lang="en-US"/>
              <a:t>-agent image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9840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70290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hand side: </a:t>
            </a:r>
          </a:p>
          <a:p>
            <a:endParaRPr lang="en-US"/>
          </a:p>
          <a:p>
            <a:pPr marL="171450" indent="-171450">
              <a:buFontTx/>
              <a:buChar char="-"/>
            </a:pPr>
            <a:r>
              <a:rPr lang="en-US" b="1"/>
              <a:t>Code repository </a:t>
            </a:r>
          </a:p>
          <a:p>
            <a:pPr marL="171450" indent="-171450">
              <a:buFontTx/>
              <a:buChar char="-"/>
            </a:pPr>
            <a:r>
              <a:rPr lang="en-US" b="1"/>
              <a:t>Branch</a:t>
            </a:r>
            <a:r>
              <a:rPr lang="en-US"/>
              <a:t> selected =&gt; master</a:t>
            </a:r>
          </a:p>
          <a:p>
            <a:pPr marL="0" indent="0">
              <a:buFontTx/>
              <a:buNone/>
            </a:pPr>
            <a:endParaRPr lang="en-US"/>
          </a:p>
          <a:p>
            <a:pPr marL="0" indent="0">
              <a:buFontTx/>
              <a:buNone/>
            </a:pPr>
            <a:r>
              <a:rPr lang="en-US"/>
              <a:t>Center:</a:t>
            </a:r>
          </a:p>
          <a:p>
            <a:pPr marL="171450" indent="-171450">
              <a:buFontTx/>
              <a:buChar char="-"/>
            </a:pPr>
            <a:r>
              <a:rPr lang="en-US" b="1"/>
              <a:t>Change</a:t>
            </a:r>
            <a:r>
              <a:rPr lang="en-US"/>
              <a:t> to branch </a:t>
            </a:r>
            <a:r>
              <a:rPr lang="en-US" b="1"/>
              <a:t>triggers build</a:t>
            </a:r>
          </a:p>
          <a:p>
            <a:pPr marL="171450" indent="-171450">
              <a:buFontTx/>
              <a:buChar char="-"/>
            </a:pPr>
            <a:endParaRPr lang="en-US"/>
          </a:p>
          <a:p>
            <a:pPr marL="0" indent="0">
              <a:buFontTx/>
              <a:buNone/>
            </a:pPr>
            <a:r>
              <a:rPr lang="en-US"/>
              <a:t>Right:</a:t>
            </a:r>
          </a:p>
          <a:p>
            <a:pPr marL="171450" indent="-171450">
              <a:buFontTx/>
              <a:buChar char="-"/>
            </a:pPr>
            <a:r>
              <a:rPr lang="en-US" b="1"/>
              <a:t>Build</a:t>
            </a:r>
            <a:r>
              <a:rPr lang="en-US"/>
              <a:t> can be </a:t>
            </a:r>
            <a:r>
              <a:rPr lang="en-US" b="1"/>
              <a:t>scheduled</a:t>
            </a:r>
            <a:r>
              <a:rPr lang="en-US"/>
              <a:t> on week days at certain hour.</a:t>
            </a:r>
          </a:p>
          <a:p>
            <a:pPr marL="0" indent="0">
              <a:buFontTx/>
              <a:buNone/>
            </a:pPr>
            <a:endParaRPr lang="en-US"/>
          </a:p>
          <a:p>
            <a:pPr marL="0" indent="0">
              <a:buFontTx/>
              <a:buNone/>
            </a:pPr>
            <a:endParaRPr lang="en-US"/>
          </a:p>
          <a:p>
            <a:pPr marL="171450" indent="-171450">
              <a:buFontTx/>
              <a:buChar char="-"/>
            </a:pPr>
            <a:r>
              <a:rPr lang="en-US"/>
              <a:t>It can also be triggered </a:t>
            </a:r>
            <a:r>
              <a:rPr lang="en-US" b="1"/>
              <a:t>on-demand</a:t>
            </a:r>
            <a:r>
              <a:rPr lang="en-US"/>
              <a: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6025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a:t>Please refer</a:t>
            </a:r>
            <a:r>
              <a:rPr lang="en-US" baseline="0"/>
              <a:t> to </a:t>
            </a:r>
            <a:r>
              <a:rPr lang="en-US" b="1" baseline="0"/>
              <a:t>Module 6 – Demos </a:t>
            </a:r>
            <a:r>
              <a:rPr lang="en-US" baseline="0"/>
              <a:t>document section </a:t>
            </a:r>
            <a:r>
              <a:rPr lang="en-US" b="1" baseline="0"/>
              <a:t>Demo 3 </a:t>
            </a:r>
            <a:r>
              <a:rPr lang="en-US" baseline="0"/>
              <a:t>for detail instructions about the demo.</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39026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Release pipeline </a:t>
            </a:r>
            <a:r>
              <a:rPr lang="en-US"/>
              <a:t>=&gt; </a:t>
            </a:r>
            <a:r>
              <a:rPr lang="en-US" b="1"/>
              <a:t>deploy</a:t>
            </a:r>
            <a:r>
              <a:rPr lang="en-US"/>
              <a:t> what has been built</a:t>
            </a:r>
          </a:p>
          <a:p>
            <a:endParaRPr lang="en-US"/>
          </a:p>
          <a:p>
            <a:r>
              <a:rPr lang="en-US"/>
              <a:t>Left:</a:t>
            </a:r>
          </a:p>
          <a:p>
            <a:pPr marL="171450" indent="-171450">
              <a:buFontTx/>
              <a:buChar char="-"/>
            </a:pPr>
            <a:r>
              <a:rPr lang="en-US" b="1"/>
              <a:t>Kubernetes</a:t>
            </a:r>
            <a:r>
              <a:rPr lang="en-US"/>
              <a:t> cluster </a:t>
            </a:r>
            <a:r>
              <a:rPr lang="en-US" b="1"/>
              <a:t>in AKS </a:t>
            </a:r>
            <a:r>
              <a:rPr lang="en-US"/>
              <a:t>=&gt; built-in </a:t>
            </a:r>
            <a:r>
              <a:rPr lang="en-US" err="1"/>
              <a:t>kubectl</a:t>
            </a:r>
            <a:r>
              <a:rPr lang="en-US"/>
              <a:t> task </a:t>
            </a:r>
            <a:r>
              <a:rPr lang="en-US" b="1" err="1"/>
              <a:t>kubectl</a:t>
            </a:r>
            <a:r>
              <a:rPr lang="en-US" b="1"/>
              <a:t> apply </a:t>
            </a:r>
            <a:r>
              <a:rPr lang="en-US" b="1" err="1"/>
              <a:t>yaml</a:t>
            </a:r>
            <a:r>
              <a:rPr lang="en-US" b="1"/>
              <a:t> files </a:t>
            </a:r>
            <a:r>
              <a:rPr lang="en-US" b="1">
                <a:sym typeface="Wingdings" panose="05000000000000000000" pitchFamily="2" charset="2"/>
              </a:rPr>
              <a:t> </a:t>
            </a:r>
            <a:r>
              <a:rPr lang="en-US" b="0">
                <a:sym typeface="Wingdings" panose="05000000000000000000" pitchFamily="2" charset="2"/>
              </a:rPr>
              <a:t>what we did in </a:t>
            </a:r>
            <a:r>
              <a:rPr lang="en-US" b="1">
                <a:sym typeface="Wingdings" panose="05000000000000000000" pitchFamily="2" charset="2"/>
              </a:rPr>
              <a:t>previous lab </a:t>
            </a:r>
            <a:r>
              <a:rPr lang="en-US" b="0">
                <a:sym typeface="Wingdings" panose="05000000000000000000" pitchFamily="2" charset="2"/>
              </a:rPr>
              <a:t>in command line</a:t>
            </a:r>
          </a:p>
          <a:p>
            <a:pPr marL="171450" indent="-171450">
              <a:buFontTx/>
              <a:buChar char="-"/>
            </a:pPr>
            <a:endParaRPr lang="en-US" b="0">
              <a:sym typeface="Wingdings" panose="05000000000000000000" pitchFamily="2" charset="2"/>
            </a:endParaRPr>
          </a:p>
          <a:p>
            <a:pPr marL="0" indent="0">
              <a:buFontTx/>
              <a:buNone/>
            </a:pPr>
            <a:r>
              <a:rPr lang="en-US" b="0">
                <a:sym typeface="Wingdings" panose="05000000000000000000" pitchFamily="2" charset="2"/>
              </a:rPr>
              <a:t>Right:</a:t>
            </a:r>
          </a:p>
          <a:p>
            <a:pPr marL="0" indent="0">
              <a:buFontTx/>
              <a:buNone/>
            </a:pPr>
            <a:r>
              <a:rPr lang="en-US" b="0">
                <a:sym typeface="Wingdings" panose="05000000000000000000" pitchFamily="2" charset="2"/>
              </a:rPr>
              <a:t>- Docker </a:t>
            </a:r>
            <a:r>
              <a:rPr lang="en-US" b="1">
                <a:sym typeface="Wingdings" panose="05000000000000000000" pitchFamily="2" charset="2"/>
              </a:rPr>
              <a:t>Swarm </a:t>
            </a:r>
            <a:r>
              <a:rPr lang="en-US" b="0">
                <a:sym typeface="Wingdings" panose="05000000000000000000" pitchFamily="2" charset="2"/>
              </a:rPr>
              <a:t>cluster in </a:t>
            </a:r>
            <a:r>
              <a:rPr lang="en-US" b="1">
                <a:sym typeface="Wingdings" panose="05000000000000000000" pitchFamily="2" charset="2"/>
              </a:rPr>
              <a:t>ACS</a:t>
            </a:r>
            <a:r>
              <a:rPr lang="en-US" b="0">
                <a:sym typeface="Wingdings" panose="05000000000000000000" pitchFamily="2" charset="2"/>
              </a:rPr>
              <a:t> =&gt; </a:t>
            </a:r>
            <a:r>
              <a:rPr lang="en-US" b="1">
                <a:sym typeface="Wingdings" panose="05000000000000000000" pitchFamily="2" charset="2"/>
              </a:rPr>
              <a:t>command line script </a:t>
            </a:r>
            <a:r>
              <a:rPr lang="en-US" b="0">
                <a:sym typeface="Wingdings" panose="05000000000000000000" pitchFamily="2" charset="2"/>
              </a:rPr>
              <a:t>to be </a:t>
            </a:r>
            <a:r>
              <a:rPr lang="en-US" b="1">
                <a:sym typeface="Wingdings" panose="05000000000000000000" pitchFamily="2" charset="2"/>
              </a:rPr>
              <a:t>run remotely on </a:t>
            </a:r>
            <a:r>
              <a:rPr lang="en-US" b="0">
                <a:sym typeface="Wingdings" panose="05000000000000000000" pitchFamily="2" charset="2"/>
              </a:rPr>
              <a:t>Swarm </a:t>
            </a:r>
            <a:r>
              <a:rPr lang="en-US" b="1">
                <a:sym typeface="Wingdings" panose="05000000000000000000" pitchFamily="2" charset="2"/>
              </a:rPr>
              <a:t>master</a:t>
            </a:r>
            <a:r>
              <a:rPr lang="en-US" b="0">
                <a:sym typeface="Wingdings" panose="05000000000000000000" pitchFamily="2" charset="2"/>
              </a:rPr>
              <a:t>  </a:t>
            </a:r>
            <a:r>
              <a:rPr lang="en-US" b="1">
                <a:sym typeface="Wingdings" panose="05000000000000000000" pitchFamily="2" charset="2"/>
              </a:rPr>
              <a:t>previous lab</a:t>
            </a:r>
            <a:r>
              <a:rPr lang="en-US" b="0">
                <a:sym typeface="Wingdings" panose="05000000000000000000" pitchFamily="2" charset="2"/>
              </a:rPr>
              <a: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49547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t>
            </a:r>
            <a:r>
              <a:rPr lang="en-US" b="1"/>
              <a:t>trigger</a:t>
            </a:r>
            <a:r>
              <a:rPr lang="en-US"/>
              <a:t> continuous deployment:</a:t>
            </a:r>
          </a:p>
          <a:p>
            <a:endParaRPr lang="en-US"/>
          </a:p>
          <a:p>
            <a:pPr marL="171450" indent="-171450">
              <a:buFontTx/>
              <a:buChar char="-"/>
            </a:pPr>
            <a:r>
              <a:rPr lang="en-US" b="1"/>
              <a:t>After a given build</a:t>
            </a:r>
          </a:p>
          <a:p>
            <a:pPr marL="171450" indent="-171450">
              <a:buFontTx/>
              <a:buChar char="-"/>
            </a:pPr>
            <a:r>
              <a:rPr lang="en-US" b="1"/>
              <a:t>Scheduled</a:t>
            </a:r>
          </a:p>
          <a:p>
            <a:pPr marL="171450" indent="-171450">
              <a:buFontTx/>
              <a:buChar char="-"/>
            </a:pPr>
            <a:r>
              <a:rPr lang="en-US" b="1"/>
              <a:t>On-demand</a:t>
            </a:r>
            <a:r>
              <a:rPr lang="en-US"/>
              <a:t> =&gt; validation can be enforced (just like Code Review)</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290579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a:t>Please refer</a:t>
            </a:r>
            <a:r>
              <a:rPr lang="en-US" baseline="0"/>
              <a:t> to </a:t>
            </a:r>
            <a:r>
              <a:rPr lang="en-US" b="1" baseline="0"/>
              <a:t>Module 6 – Demos </a:t>
            </a:r>
            <a:r>
              <a:rPr lang="en-US" baseline="0"/>
              <a:t>document section </a:t>
            </a:r>
            <a:r>
              <a:rPr lang="en-US" b="1" baseline="0"/>
              <a:t>Demo 4 </a:t>
            </a:r>
            <a:r>
              <a:rPr lang="en-US" baseline="0"/>
              <a:t>for detail instructions about the demo.</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15989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a:t>
            </a:r>
            <a:r>
              <a:rPr lang="en-US" err="1"/>
              <a:t>hrs</a:t>
            </a:r>
            <a:r>
              <a:rPr lang="en-US"/>
              <a:t> (with SF)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0B7B199-9462-43C8-90EA-780EC301FBB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337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11/24/2021 11:22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resources to walk you through:</a:t>
            </a:r>
          </a:p>
          <a:p>
            <a:endParaRPr lang="en-US"/>
          </a:p>
          <a:p>
            <a:pPr marL="171450" indent="-171450">
              <a:buFontTx/>
              <a:buChar char="-"/>
            </a:pPr>
            <a:r>
              <a:rPr lang="en-US"/>
              <a:t>Deploying </a:t>
            </a:r>
            <a:r>
              <a:rPr lang="en-US" b="1"/>
              <a:t>in AKS </a:t>
            </a:r>
            <a:r>
              <a:rPr lang="en-US"/>
              <a:t>from </a:t>
            </a:r>
            <a:r>
              <a:rPr lang="en-US" b="1"/>
              <a:t>Jenkins</a:t>
            </a:r>
          </a:p>
          <a:p>
            <a:pPr marL="171450" indent="-171450">
              <a:buFontTx/>
              <a:buChar char="-"/>
            </a:pPr>
            <a:r>
              <a:rPr lang="en-US"/>
              <a:t>Deploying in </a:t>
            </a:r>
            <a:r>
              <a:rPr lang="en-US" b="1"/>
              <a:t>Service Fabric Linux </a:t>
            </a:r>
            <a:r>
              <a:rPr lang="en-US"/>
              <a:t>cluster from </a:t>
            </a:r>
            <a:r>
              <a:rPr lang="en-US" b="1"/>
              <a:t>Jenkins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32364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It all begins on each developer's machine, coding the app itself, using their preferred languages or platforms, and testing it locally </a:t>
            </a:r>
          </a:p>
          <a:p>
            <a:pPr marL="0" indent="0">
              <a:buFontTx/>
              <a:buNone/>
            </a:pPr>
            <a:endParaRPr lang="en-US"/>
          </a:p>
          <a:p>
            <a:pPr marL="0" indent="0">
              <a:buFontTx/>
              <a:buNone/>
            </a:pPr>
            <a:r>
              <a:rPr lang="en-US"/>
              <a:t>But in every case, you will have a very important point in common, no matter what language, framework, or platforms you choose. </a:t>
            </a:r>
          </a:p>
          <a:p>
            <a:pPr marL="0" indent="0">
              <a:buFontTx/>
              <a:buNone/>
            </a:pPr>
            <a:r>
              <a:rPr lang="en-US"/>
              <a:t>In this specific workflow, you are always developing and testing Docker containers locally</a:t>
            </a:r>
          </a:p>
          <a:p>
            <a:pPr marL="0" indent="0">
              <a:buFontTx/>
              <a:buNone/>
            </a:pPr>
            <a:endParaRPr lang="en-US"/>
          </a:p>
          <a:p>
            <a:pPr marL="0" indent="0">
              <a:buFontTx/>
              <a:buNone/>
            </a:pPr>
            <a:r>
              <a:rPr lang="en-US"/>
              <a:t>Docker image instance/container will container: An OS (Linux distro/Windows), Files added by the dev (ex. App binaries), Config (ex. Environment settings/</a:t>
            </a:r>
            <a:r>
              <a:rPr lang="en-US" err="1"/>
              <a:t>dependenices</a:t>
            </a:r>
            <a:r>
              <a:rPr lang="en-US"/>
              <a:t>), Instructions for what processes to run by Docker </a:t>
            </a:r>
          </a:p>
          <a:p>
            <a:pPr marL="0" indent="0">
              <a:buFontTx/>
              <a:buNone/>
            </a:pPr>
            <a:endParaRPr lang="en-US"/>
          </a:p>
          <a:p>
            <a:pPr marL="0" indent="0">
              <a:buFontTx/>
              <a:buNone/>
            </a:pPr>
            <a:endParaRPr lang="en-US"/>
          </a:p>
          <a:p>
            <a:pPr marL="228600" indent="-228600">
              <a:buFontTx/>
              <a:buAutoNum type="arabicPeriod"/>
            </a:pPr>
            <a:endParaRPr lang="en-US"/>
          </a:p>
          <a:p>
            <a:pPr marL="228600" indent="-228600">
              <a:buFontTx/>
              <a:buAutoNum type="arabicPeriod"/>
            </a:pPr>
            <a:r>
              <a:rPr lang="en-US"/>
              <a:t>You can work with Docker CLI and write your code using any code editor, but if you use Visual Studio Code, it makes it easy to author </a:t>
            </a:r>
            <a:r>
              <a:rPr lang="en-US" err="1"/>
              <a:t>Dockerfile</a:t>
            </a:r>
            <a:r>
              <a:rPr lang="en-US"/>
              <a:t> and docker-</a:t>
            </a:r>
            <a:r>
              <a:rPr lang="en-US" err="1"/>
              <a:t>compose.yml</a:t>
            </a:r>
            <a:r>
              <a:rPr lang="en-US"/>
              <a:t> files in your workspace. Plus, you can run Visual Studio Code tasks from the IDE that will prompt scripts that can be running elaborated operations using Docker CLI underneath.</a:t>
            </a:r>
          </a:p>
          <a:p>
            <a:pPr marL="228600" indent="-228600">
              <a:buFontTx/>
              <a:buAutoNum type="arabicPeriod"/>
            </a:pPr>
            <a:r>
              <a:rPr lang="en-US"/>
              <a:t>The </a:t>
            </a:r>
            <a:r>
              <a:rPr lang="en-US" err="1"/>
              <a:t>DockerFile</a:t>
            </a:r>
            <a:r>
              <a:rPr lang="en-US"/>
              <a:t> is usually placed within the root folder of your app or service and contains the required commands so that Docker knows how to set up and run that app or service. You can create your </a:t>
            </a:r>
            <a:r>
              <a:rPr lang="en-US" err="1"/>
              <a:t>DockerFile</a:t>
            </a:r>
            <a:r>
              <a:rPr lang="en-US"/>
              <a:t> and add it to your project along with your code (node.js, .NET Core, etc.), or, if you are new to the environment, take a look at the following Tip. (one per custom image) You can create a custom image leveraging existing, or from scratch in Linux (not recommended when you are just starting out) </a:t>
            </a:r>
          </a:p>
          <a:p>
            <a:pPr marL="228600" indent="-228600">
              <a:buFontTx/>
              <a:buAutoNum type="arabicPeriod"/>
            </a:pPr>
            <a:r>
              <a:rPr lang="en-US"/>
              <a:t>Create images from your </a:t>
            </a:r>
            <a:r>
              <a:rPr lang="en-US" err="1"/>
              <a:t>dockerfile</a:t>
            </a:r>
            <a:r>
              <a:rPr lang="en-US"/>
              <a:t> specs (When taking into account the "outer-loop DevOps workflow," the images will be created by an automated build process whenever you push your source code to a Git repository (Continuous Integration) so the images will be created in that global environment from your source code.) But, before we consider going to that outer-loop route, we need to ensure that the Docker application is actually working properly so that they don't push code that might not work properly to the source control system (Git, etc.). Therefore, each developer first needs to do the entire inner-loop process to test locally and continue developing until they want to push a complete feature or change to the source control system.</a:t>
            </a:r>
          </a:p>
          <a:p>
            <a:pPr marL="228600" indent="-228600">
              <a:buFontTx/>
              <a:buAutoNum type="arabicPeriod"/>
            </a:pPr>
            <a:r>
              <a:rPr lang="en-US"/>
              <a:t>Step 4: (Optional) Define your services in docker-</a:t>
            </a:r>
            <a:r>
              <a:rPr lang="en-US" err="1"/>
              <a:t>compose.yml</a:t>
            </a:r>
            <a:r>
              <a:rPr lang="en-US"/>
              <a:t> when building a composed Docker app with multiple services. With the docker-</a:t>
            </a:r>
            <a:r>
              <a:rPr lang="en-US" err="1"/>
              <a:t>compose.yml</a:t>
            </a:r>
            <a:r>
              <a:rPr lang="en-US"/>
              <a:t> file you can define a set of related services to be deployed as a composed application with the deployment commands explained in the next step section (create that file in your main or root solution folder)</a:t>
            </a:r>
          </a:p>
          <a:p>
            <a:pPr marL="228600" indent="-228600">
              <a:buFontTx/>
              <a:buAutoNum type="arabicPeriod"/>
            </a:pPr>
            <a:endParaRPr lang="en-US"/>
          </a:p>
          <a:p>
            <a:pPr marL="228600" indent="-228600">
              <a:buFontTx/>
              <a:buAutoNum type="arabicPeriod"/>
            </a:pPr>
            <a:r>
              <a:rPr lang="en-US"/>
              <a:t>Step 5: Build and run your Docker app: If your app has only a single container, you just need to run it by deploying it to your Docker Host (VM or physical server). However, if your app is made up of multiple services, you need to compose it, too. Let's see the different options. Note docker-compose up and docker run might be enough for testing your containers in your development environment, but you might not use them at all if you are expecting to work with Docker clusters and orchestrators like Docker Swarm, Mesosphere DC/OS, or Kubernetes in order to be able to scale up</a:t>
            </a:r>
          </a:p>
          <a:p>
            <a:pPr marL="228600" indent="-228600">
              <a:buFontTx/>
              <a:buAutoNum type="arabicPeriod"/>
            </a:pPr>
            <a:endParaRPr lang="en-US"/>
          </a:p>
          <a:p>
            <a:pPr marL="228600" indent="-228600">
              <a:buFontTx/>
              <a:buAutoNum type="arabicPeriod"/>
            </a:pPr>
            <a:r>
              <a:rPr lang="en-US"/>
              <a:t>Test locally: Visual Studio Code supports debugging Docker if you're using Node.js and other platforms like .NET Core containers. You also can debug .NET Core containers in Docker when using Visual Studio, as described in the next section.</a:t>
            </a:r>
          </a:p>
          <a:p>
            <a:pPr marL="0" indent="0">
              <a:buFontTx/>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1030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11:22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talked about what containers are and how we can work with them, then we’ve talked about how containers are great for deploying microservices. Once we are deploying a variety of microservices, we look to an orchestrator to help us schedule and manage our services. Now we will talk about DevOps. When combining these technologies and approaches, we can enable the development and deployment of better software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11/24/2021 11:22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6524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http://stories.visualstudio.com/devops</a:t>
            </a:r>
            <a:r>
              <a:rPr lang="en-US" sz="900" dirty="0"/>
              <a:t> </a:t>
            </a:r>
          </a:p>
          <a:p>
            <a:r>
              <a:rPr lang="en-US" dirty="0"/>
              <a:t>The </a:t>
            </a:r>
            <a:r>
              <a:rPr lang="en-US" b="1" dirty="0"/>
              <a:t>link</a:t>
            </a:r>
            <a:r>
              <a:rPr lang="en-US" dirty="0"/>
              <a:t> shows Microsoft’s </a:t>
            </a:r>
            <a:r>
              <a:rPr lang="en-US" b="1" dirty="0"/>
              <a:t>journey towards DevOps =&gt;</a:t>
            </a:r>
            <a:r>
              <a:rPr lang="en-US" b="0" dirty="0"/>
              <a:t> it explain how we made this </a:t>
            </a:r>
            <a:r>
              <a:rPr lang="en-US" b="1" dirty="0"/>
              <a:t>cultural shift</a:t>
            </a:r>
          </a:p>
          <a:p>
            <a:r>
              <a:rPr lang="en-US" b="1" dirty="0">
                <a:sym typeface="Wingdings" panose="05000000000000000000" pitchFamily="2" charset="2"/>
              </a:rPr>
              <a:t> Optionally: Open the web page</a:t>
            </a:r>
            <a:endParaRPr lang="en-US" b="1" dirty="0"/>
          </a:p>
          <a:p>
            <a:r>
              <a:rPr lang="en-US" b="0" dirty="0"/>
              <a:t>On the web page search for </a:t>
            </a:r>
            <a:r>
              <a:rPr lang="en-US" sz="900" b="1" i="1" u="sng" strike="noStrike" kern="1200" dirty="0">
                <a:solidFill>
                  <a:schemeClr val="tx1"/>
                </a:solidFill>
                <a:effectLst/>
                <a:latin typeface="Segoe UI Light" pitchFamily="34" charset="0"/>
                <a:ea typeface="+mn-ea"/>
                <a:cs typeface="+mn-cs"/>
              </a:rPr>
              <a:t>Shift in Role</a:t>
            </a:r>
            <a:r>
              <a:rPr lang="en-US" sz="900" b="0" i="0" u="none" strike="noStrike" kern="1200" dirty="0">
                <a:solidFill>
                  <a:schemeClr val="tx1"/>
                </a:solidFill>
                <a:effectLst/>
                <a:latin typeface="Segoe UI Light" pitchFamily="34" charset="0"/>
                <a:ea typeface="+mn-ea"/>
                <a:cs typeface="+mn-cs"/>
              </a:rPr>
              <a:t>. =&gt; </a:t>
            </a:r>
            <a:r>
              <a:rPr lang="en-US" sz="900" b="1" i="0" u="none" strike="noStrike" kern="1200" dirty="0">
                <a:solidFill>
                  <a:schemeClr val="tx1"/>
                </a:solidFill>
                <a:effectLst/>
                <a:latin typeface="Segoe UI Light" pitchFamily="34" charset="0"/>
                <a:ea typeface="+mn-ea"/>
                <a:cs typeface="+mn-cs"/>
              </a:rPr>
              <a:t>small cross functional teams </a:t>
            </a:r>
          </a:p>
          <a:p>
            <a:endParaRPr lang="en-US" dirty="0"/>
          </a:p>
          <a:p>
            <a:r>
              <a:rPr lang="en-US" dirty="0"/>
              <a:t>Source: </a:t>
            </a:r>
            <a:r>
              <a:rPr lang="en-US" dirty="0">
                <a:hlinkClick r:id="rId4"/>
              </a:rPr>
              <a:t>https://docs.microsoft.com/en-us/learn/modules/explain-devops-continous-delivery-quality/2-use-continuous-delivery-release-faster</a:t>
            </a:r>
            <a:endParaRPr lang="en-US" dirty="0"/>
          </a:p>
          <a:p>
            <a:r>
              <a:rPr lang="en-US" dirty="0"/>
              <a:t>Original PDF: </a:t>
            </a:r>
            <a:r>
              <a:rPr lang="en-US" dirty="0">
                <a:hlinkClick r:id="rId5"/>
              </a:rPr>
              <a:t>https://services.google.com/fh/files/misc/state-of-devops-2019.pdf</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Donovan Brown definition: </a:t>
            </a:r>
            <a:r>
              <a:rPr lang="en-US" sz="1200" b="1" i="0" u="sng" kern="1200" dirty="0">
                <a:solidFill>
                  <a:schemeClr val="tx1"/>
                </a:solidFill>
                <a:effectLst/>
                <a:latin typeface="Segoe UI Light" pitchFamily="34" charset="0"/>
                <a:ea typeface="+mn-ea"/>
                <a:cs typeface="+mn-cs"/>
              </a:rPr>
              <a:t>“DevOps is the union of people, process, and products to enable continuous delivery of value to our end users.”</a:t>
            </a:r>
            <a:endParaRPr lang="en-US" sz="1200" b="1" u="sng" dirty="0"/>
          </a:p>
          <a:p>
            <a:endParaRPr lang="en-US" sz="1200" dirty="0"/>
          </a:p>
          <a:p>
            <a:r>
              <a:rPr lang="en-US" sz="1200" dirty="0"/>
              <a:t>A bit of </a:t>
            </a:r>
            <a:r>
              <a:rPr lang="en-US" sz="1200" b="1" dirty="0"/>
              <a:t>marketing discussion </a:t>
            </a:r>
            <a:r>
              <a:rPr lang="en-US" sz="1200" b="0" dirty="0"/>
              <a:t>but </a:t>
            </a:r>
            <a:r>
              <a:rPr lang="en-US" sz="1200" b="0" dirty="0" err="1"/>
              <a:t>devOps</a:t>
            </a:r>
            <a:r>
              <a:rPr lang="en-US" sz="1200" b="0" dirty="0"/>
              <a:t> is </a:t>
            </a:r>
            <a:r>
              <a:rPr lang="en-US" sz="1200" b="1" dirty="0"/>
              <a:t>important</a:t>
            </a:r>
            <a:r>
              <a:rPr lang="en-US" sz="1200" b="0" dirty="0"/>
              <a:t> </a:t>
            </a:r>
            <a:r>
              <a:rPr lang="en-US" sz="1200" b="1" dirty="0"/>
              <a:t>to be able to produce more business value</a:t>
            </a:r>
          </a:p>
          <a:p>
            <a:endParaRPr lang="en-US" sz="1200" b="1" dirty="0"/>
          </a:p>
          <a:p>
            <a:r>
              <a:rPr lang="en-US" sz="1200" b="0" dirty="0"/>
              <a:t>Better collaboration between </a:t>
            </a:r>
            <a:r>
              <a:rPr lang="en-US" sz="1200" b="1" dirty="0"/>
              <a:t>Developers </a:t>
            </a:r>
            <a:r>
              <a:rPr lang="en-US" sz="1200" b="0" dirty="0"/>
              <a:t>and</a:t>
            </a:r>
            <a:r>
              <a:rPr lang="en-US" sz="1200" b="1" dirty="0"/>
              <a:t> IT professionals (Ops) </a:t>
            </a:r>
          </a:p>
          <a:p>
            <a:endParaRPr lang="en-US" sz="1200" b="1" dirty="0"/>
          </a:p>
          <a:p>
            <a:r>
              <a:rPr lang="en-US" sz="1200" b="0" u="sng" dirty="0"/>
              <a:t>Example:</a:t>
            </a:r>
            <a:r>
              <a:rPr lang="en-US" sz="1200" b="0" dirty="0"/>
              <a:t> Don’t </a:t>
            </a:r>
            <a:r>
              <a:rPr lang="en-US" sz="1200" b="1" dirty="0"/>
              <a:t>reach out </a:t>
            </a:r>
            <a:r>
              <a:rPr lang="en-US" sz="1200" b="0" dirty="0"/>
              <a:t>to Ops </a:t>
            </a:r>
            <a:r>
              <a:rPr lang="en-US" sz="1200" b="1" dirty="0"/>
              <a:t>2 days before a certificate expiration =&gt; plan the work </a:t>
            </a:r>
            <a:r>
              <a:rPr lang="en-US" sz="1200" b="0" dirty="0"/>
              <a:t>ahead  of time</a:t>
            </a:r>
          </a:p>
          <a:p>
            <a:endParaRPr lang="en-US" sz="1200" b="0" dirty="0"/>
          </a:p>
          <a:p>
            <a:r>
              <a:rPr lang="en-US" sz="1200" b="0" dirty="0"/>
              <a:t>Leads to </a:t>
            </a:r>
          </a:p>
          <a:p>
            <a:pPr marL="171450" indent="-171450">
              <a:buFontTx/>
              <a:buChar char="-"/>
            </a:pPr>
            <a:r>
              <a:rPr lang="en-US" sz="1200" b="0" dirty="0"/>
              <a:t>lower </a:t>
            </a:r>
            <a:r>
              <a:rPr lang="en-US" sz="1200" b="1" dirty="0"/>
              <a:t>time to market </a:t>
            </a:r>
            <a:r>
              <a:rPr lang="en-US" sz="1200" b="0" dirty="0"/>
              <a:t>with more </a:t>
            </a:r>
            <a:r>
              <a:rPr lang="en-US" sz="1200" b="1" dirty="0"/>
              <a:t>frequent deployments</a:t>
            </a:r>
          </a:p>
          <a:p>
            <a:pPr marL="171450" indent="-171450">
              <a:buFontTx/>
              <a:buChar char="-"/>
            </a:pPr>
            <a:r>
              <a:rPr lang="en-US" sz="1200" b="0" dirty="0"/>
              <a:t>Better </a:t>
            </a:r>
            <a:r>
              <a:rPr lang="en-US" sz="1200" b="1" dirty="0"/>
              <a:t>software quality</a:t>
            </a:r>
          </a:p>
          <a:p>
            <a:pPr marL="171450" indent="-171450">
              <a:buFontTx/>
              <a:buChar char="-"/>
            </a:pPr>
            <a:r>
              <a:rPr lang="en-US" sz="1200" b="0" dirty="0"/>
              <a:t>Happier customer =&gt; </a:t>
            </a:r>
            <a:r>
              <a:rPr lang="en-US" sz="1200" b="1" dirty="0"/>
              <a:t>more customers engagement and retention</a:t>
            </a:r>
          </a:p>
          <a:p>
            <a:pPr marL="171450" indent="-171450">
              <a:buFontTx/>
              <a:buChar char="-"/>
            </a:pPr>
            <a:r>
              <a:rPr lang="en-US" sz="1200" b="0" dirty="0"/>
              <a:t>So it increase overall </a:t>
            </a:r>
            <a:r>
              <a:rPr lang="en-US" sz="1200" b="1" dirty="0"/>
              <a:t>business value</a:t>
            </a:r>
            <a:r>
              <a:rPr lang="en-US" sz="1200" b="0" dirty="0"/>
              <a:t>.</a:t>
            </a:r>
          </a:p>
          <a:p>
            <a:pPr marL="171450" indent="-171450">
              <a:buFontTx/>
              <a:buChar char="-"/>
            </a:pPr>
            <a:endParaRPr lang="en-US" sz="1200" b="0" dirty="0"/>
          </a:p>
          <a:p>
            <a:pPr marL="0" indent="0">
              <a:buFontTx/>
              <a:buNone/>
            </a:pPr>
            <a:r>
              <a:rPr lang="en-US" sz="1200" b="0" u="sng" dirty="0"/>
              <a:t>One of the key:</a:t>
            </a:r>
            <a:r>
              <a:rPr lang="en-US" sz="1200" b="0" dirty="0"/>
              <a:t> </a:t>
            </a:r>
            <a:r>
              <a:rPr lang="en-US" sz="1200" b="1" dirty="0"/>
              <a:t>automation</a:t>
            </a:r>
            <a:r>
              <a:rPr lang="en-US" sz="1200" b="0" dirty="0"/>
              <a:t> through </a:t>
            </a:r>
            <a:r>
              <a:rPr lang="en-US" sz="1200" b="1" dirty="0"/>
              <a:t>CI/CD pipeline</a:t>
            </a:r>
            <a:r>
              <a:rPr lang="en-US" sz="1200" b="0" dirty="0"/>
              <a:t>.</a:t>
            </a:r>
          </a:p>
          <a:p>
            <a:pPr marL="0" indent="0">
              <a:buFontTx/>
              <a:buNone/>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Quick overview of Azure DevOps tooling</a:t>
            </a:r>
          </a:p>
          <a:p>
            <a:endParaRPr lang="en-US" b="0" dirty="0"/>
          </a:p>
          <a:p>
            <a:r>
              <a:rPr lang="en-US" b="0" dirty="0"/>
              <a:t>Ask the customer at this point, are you using Azure DevOps? If not, what do you use? </a:t>
            </a:r>
          </a:p>
          <a:p>
            <a:endParaRPr lang="en-US" b="0" dirty="0"/>
          </a:p>
          <a:p>
            <a:r>
              <a:rPr lang="en-US" b="0" dirty="0"/>
              <a:t>Benefit of Azure DevOps is it’s ability to orchestrate all of these DevOps components into one place!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35701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7.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7171874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0746585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4674537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6630403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70342554"/>
      </p:ext>
    </p:extLst>
  </p:cSld>
  <p:clrMapOvr>
    <a:masterClrMapping/>
  </p:clrMapOvr>
  <p:transition>
    <p:fade/>
  </p:transition>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2297281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939702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526036557"/>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62857078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952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3286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44072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426286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2099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247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25171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23584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072428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1844009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16139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25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53005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449151"/>
      </p:ext>
    </p:extLst>
  </p:cSld>
  <p:clrMapOvr>
    <a:masterClrMapping/>
  </p:clrMapOvr>
  <p:transition>
    <p:fade/>
  </p:transition>
  <p:extLst>
    <p:ext uri="{DCECCB84-F9BA-43D5-87BE-67443E8EF086}">
      <p15:sldGuideLst xmlns:p15="http://schemas.microsoft.com/office/powerpoint/2012/main">
        <p15:guide id="3" orient="horz" pos="918" userDrawn="1">
          <p15:clr>
            <a:srgbClr val="5ACBF0"/>
          </p15:clr>
        </p15:guide>
        <p15:guide id="4" orient="horz" pos="1301" userDrawn="1">
          <p15:clr>
            <a:srgbClr val="5ACBF0"/>
          </p15:clr>
        </p15:guide>
        <p15:guide id="5" orient="horz" pos="29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12749"/>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65054"/>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668469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7969300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0577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953823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1029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2994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822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1612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0576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5331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4885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8036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4248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6105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9298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1155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916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5075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49689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85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20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14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75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165688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57521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1540079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369948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5793045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419143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894463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56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153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258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45407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08986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7605158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3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091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797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485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438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39452742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00654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Content Title</a:t>
            </a:r>
          </a:p>
        </p:txBody>
      </p:sp>
      <p:sp>
        <p:nvSpPr>
          <p:cNvPr id="4" name="Text Placeholder 3"/>
          <p:cNvSpPr>
            <a:spLocks noGrp="1"/>
          </p:cNvSpPr>
          <p:nvPr>
            <p:ph type="body" sz="quarter" idx="10"/>
          </p:nvPr>
        </p:nvSpPr>
        <p:spPr>
          <a:xfrm>
            <a:off x="274640" y="1211287"/>
            <a:ext cx="5486398" cy="2542816"/>
          </a:xfrm>
        </p:spPr>
        <p:txBody>
          <a:bodyPr wrap="square">
            <a:spAutoFit/>
          </a:bodyPr>
          <a:lstStyle>
            <a:lvl1pPr marL="457132" indent="-457132">
              <a:spcBef>
                <a:spcPts val="1224"/>
              </a:spcBef>
              <a:buClr>
                <a:schemeClr val="tx1"/>
              </a:buClr>
              <a:buFont typeface="Arial" panose="020B0604020202020204" pitchFamily="34" charset="0"/>
              <a:buChar char="•"/>
              <a:defRPr sz="3001" b="0">
                <a:latin typeface="+mn-lt"/>
              </a:defRPr>
            </a:lvl1pPr>
            <a:lvl2pPr marL="598400" indent="-342851">
              <a:buFont typeface="Arial" panose="020B0604020202020204" pitchFamily="34" charset="0"/>
              <a:buChar char="•"/>
              <a:defRPr sz="2400" b="0"/>
            </a:lvl2pPr>
            <a:lvl3pPr marL="793633" indent="-342851">
              <a:buFont typeface="Arial" panose="020B0604020202020204" pitchFamily="34" charset="0"/>
              <a:buChar char="•"/>
              <a:tabLst/>
              <a:defRPr sz="2200" b="0"/>
            </a:lvl3pPr>
            <a:lvl4pPr marL="995216" indent="-342851">
              <a:buFont typeface="Arial" panose="020B0604020202020204" pitchFamily="34" charset="0"/>
              <a:buChar char="•"/>
              <a:defRPr sz="2200" b="0"/>
            </a:lvl4pPr>
            <a:lvl5pPr marL="1196801" indent="-342851">
              <a:buFont typeface="Arial" panose="020B0604020202020204" pitchFamily="34" charset="0"/>
              <a:buChar char="•"/>
              <a:tabLst/>
              <a:defRPr sz="22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p:cNvSpPr>
            <a:spLocks noGrp="1"/>
          </p:cNvSpPr>
          <p:nvPr>
            <p:ph type="body" sz="quarter" idx="11"/>
          </p:nvPr>
        </p:nvSpPr>
        <p:spPr>
          <a:xfrm>
            <a:off x="6677807" y="1211287"/>
            <a:ext cx="5486398" cy="2542816"/>
          </a:xfrm>
        </p:spPr>
        <p:txBody>
          <a:bodyPr wrap="square">
            <a:spAutoFit/>
          </a:bodyPr>
          <a:lstStyle>
            <a:lvl1pPr marL="457132" indent="-457132">
              <a:spcBef>
                <a:spcPts val="1224"/>
              </a:spcBef>
              <a:buClr>
                <a:schemeClr val="tx1"/>
              </a:buClr>
              <a:buFont typeface="Arial" panose="020B0604020202020204" pitchFamily="34" charset="0"/>
              <a:buChar char="•"/>
              <a:defRPr lang="en-US" sz="3001" b="0" kern="1200" spc="0" baseline="0" dirty="0">
                <a:gradFill>
                  <a:gsLst>
                    <a:gs pos="1250">
                      <a:schemeClr val="tx1"/>
                    </a:gs>
                    <a:gs pos="100000">
                      <a:schemeClr val="tx1"/>
                    </a:gs>
                  </a:gsLst>
                  <a:lin ang="5400000" scaled="0"/>
                </a:gradFill>
                <a:latin typeface="+mn-lt"/>
                <a:ea typeface="+mn-ea"/>
                <a:cs typeface="+mn-cs"/>
              </a:defRPr>
            </a:lvl1pPr>
            <a:lvl2pPr marL="598400" indent="-342851">
              <a:buFont typeface="Arial" panose="020B0604020202020204" pitchFamily="34" charset="0"/>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793633" indent="-342851">
              <a:buFont typeface="Arial" panose="020B0604020202020204" pitchFamily="34" charset="0"/>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16" indent="-342851">
              <a:buFont typeface="Arial" panose="020B0604020202020204" pitchFamily="34" charset="0"/>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1196801" indent="-342851">
              <a:buFont typeface="Arial" panose="020B0604020202020204" pitchFamily="34" charset="0"/>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157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Diagram title</a:t>
            </a:r>
            <a:br>
              <a:rPr lang="en-US"/>
            </a:br>
            <a:r>
              <a:rPr lang="en-US" sz="3600"/>
              <a:t>Subheading or intro line as necessary</a:t>
            </a:r>
            <a:endParaRPr lang="en-US"/>
          </a:p>
        </p:txBody>
      </p:sp>
    </p:spTree>
    <p:extLst>
      <p:ext uri="{BB962C8B-B14F-4D97-AF65-F5344CB8AC3E}">
        <p14:creationId xmlns:p14="http://schemas.microsoft.com/office/powerpoint/2010/main" val="50341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3"/>
            <a:ext cx="11888788" cy="2092624"/>
          </a:xfrm>
        </p:spPr>
        <p:txBody>
          <a:bodyPr>
            <a:spAutoFit/>
          </a:bodyPr>
          <a:lstStyle>
            <a:lvl1pPr marL="0" indent="0">
              <a:buNone/>
              <a:defRPr/>
            </a:lvl1pPr>
            <a:lvl2pPr marL="228537" indent="0">
              <a:buNone/>
              <a:defRPr/>
            </a:lvl2pPr>
            <a:lvl3pPr marL="457071" indent="0">
              <a:buNone/>
              <a:defRPr/>
            </a:lvl3pPr>
            <a:lvl4pPr marL="685608" indent="0">
              <a:buNone/>
              <a:defRPr/>
            </a:lvl4pPr>
            <a:lvl5pPr marL="91414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3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626292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04673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1134780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42538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187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3063704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1566737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9193299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image" Target="../media/image9.emf"/><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image" Target="../media/image8.png"/><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theme" Target="../theme/theme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8"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4" Type="http://schemas.openxmlformats.org/officeDocument/2006/relationships/image" Target="../media/image19.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346" r:id="rId25"/>
    <p:sldLayoutId id="2147484739" r:id="rId26"/>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40360791"/>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038302"/>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777919791"/>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4" r:id="rId19"/>
    <p:sldLayoutId id="2147484335" r:id="rId20"/>
    <p:sldLayoutId id="2147484336" r:id="rId21"/>
    <p:sldLayoutId id="2147484337" r:id="rId22"/>
    <p:sldLayoutId id="2147484338" r:id="rId23"/>
    <p:sldLayoutId id="2147484339" r:id="rId24"/>
    <p:sldLayoutId id="2147484340" r:id="rId25"/>
    <p:sldLayoutId id="2147484341" r:id="rId26"/>
    <p:sldLayoutId id="2147484342" r:id="rId27"/>
    <p:sldLayoutId id="2147484343" r:id="rId28"/>
    <p:sldLayoutId id="2147484344" r:id="rId29"/>
    <p:sldLayoutId id="2147484345" r:id="rId30"/>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96425"/>
      </p:ext>
    </p:extLst>
  </p:cSld>
  <p:clrMap bg1="lt1" tx1="dk1" bg2="lt2" tx2="dk2" accent1="accent1" accent2="accent2" accent3="accent3" accent4="accent4" accent5="accent5" accent6="accent6" hlink="hlink" folHlink="folHlink"/>
  <p:sldLayoutIdLst>
    <p:sldLayoutId id="2147484738" r:id="rId1"/>
    <p:sldLayoutId id="2147484734"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userDrawn="1">
          <p15:clr>
            <a:srgbClr val="C35EA4"/>
          </p15:clr>
        </p15:guide>
        <p15:guide id="17" pos="7460" userDrawn="1">
          <p15:clr>
            <a:srgbClr val="C35EA4"/>
          </p15:clr>
        </p15:guide>
        <p15:guide id="25" orient="horz" pos="376" userDrawn="1">
          <p15:clr>
            <a:srgbClr val="C35EA4"/>
          </p15:clr>
        </p15:guide>
        <p15:guide id="26" orient="horz" pos="4028" userDrawn="1">
          <p15:clr>
            <a:srgbClr val="C35EA4"/>
          </p15:clr>
        </p15:guide>
        <p15:guide id="27" orient="horz" pos="188" userDrawn="1">
          <p15:clr>
            <a:srgbClr val="A4A3A4"/>
          </p15:clr>
        </p15:guide>
        <p15:guide id="28" pos="189" userDrawn="1">
          <p15:clr>
            <a:srgbClr val="A4A3A4"/>
          </p15:clr>
        </p15:guide>
        <p15:guide id="29" orient="horz" pos="4217" userDrawn="1">
          <p15:clr>
            <a:srgbClr val="A4A3A4"/>
          </p15:clr>
        </p15:guide>
        <p15:guide id="30" pos="764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4.emf"/><Relationship Id="rId7" Type="http://schemas.openxmlformats.org/officeDocument/2006/relationships/image" Target="../media/image38.png"/><Relationship Id="rId12" Type="http://schemas.openxmlformats.org/officeDocument/2006/relationships/image" Target="../media/image43.gif"/><Relationship Id="rId17"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image" Target="../media/image36.emf"/><Relationship Id="rId15" Type="http://schemas.openxmlformats.org/officeDocument/2006/relationships/image" Target="../media/image45.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4.emf"/><Relationship Id="rId7" Type="http://schemas.openxmlformats.org/officeDocument/2006/relationships/image" Target="../media/image38.png"/><Relationship Id="rId12" Type="http://schemas.openxmlformats.org/officeDocument/2006/relationships/image" Target="../media/image43.gif"/><Relationship Id="rId17"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image" Target="../media/image36.emf"/><Relationship Id="rId15" Type="http://schemas.openxmlformats.org/officeDocument/2006/relationships/image" Target="../media/image45.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png"/><Relationship Id="rId1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sv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9.png"/><Relationship Id="rId3" Type="http://schemas.openxmlformats.org/officeDocument/2006/relationships/image" Target="../media/image60.emf"/><Relationship Id="rId7" Type="http://schemas.openxmlformats.org/officeDocument/2006/relationships/image" Target="../media/image37.emf"/><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jpeg"/><Relationship Id="rId4" Type="http://schemas.openxmlformats.org/officeDocument/2006/relationships/image" Target="../media/image61.emf"/><Relationship Id="rId9" Type="http://schemas.openxmlformats.org/officeDocument/2006/relationships/image" Target="../media/image65.emf"/><Relationship Id="rId1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ks/jenkins-continuous-deployment"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docs.microsoft.com/en-us/azure/service-fabric/service-fabric-cicd-your-linux-applications-with-jenkins" TargetMode="External"/></Relationships>
</file>

<file path=ppt/slides/_rels/slide2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hyperlink" Target="https://cloudblogs.microsoft.com/opensource/2018/11/27/tutorial-azure-devops-setup-cicd-pipeline-kubernetes-docker-hel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3750">
                <a:ea typeface="+mj-lt"/>
                <a:cs typeface="+mj-lt"/>
              </a:rPr>
              <a:t>Modernizing Applications with Containers and Orchestrators</a:t>
            </a:r>
            <a:endParaRPr lang="en-US"/>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a:solidFill>
                  <a:srgbClr val="0078D7"/>
                </a:solidFill>
              </a:rPr>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Deliver value to your users faster using proven agile tools to plan, track, and discuss work across your teams.</a:t>
            </a:r>
            <a:endParaRPr lang="en-US" sz="160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Build, test, and deploy with CI/CD that works with any language, platform, and cloud. Connect to GitHub or any other Git provider and deploy continuously.</a:t>
            </a:r>
            <a:endParaRPr lang="en-US" sz="160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Get unlimited, cloud-hosted private Git repos and collaborate to build better code with pull requests and advanced file management.</a:t>
            </a:r>
            <a:endParaRPr lang="en-US" sz="160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Test and ship with confidence using manual and exploratory testing tools.</a:t>
            </a:r>
            <a:endParaRPr lang="en-US" sz="160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Create, host, and share packages with your team, and add </a:t>
            </a:r>
            <a:r>
              <a:rPr lang="en-GB" sz="1600" err="1">
                <a:solidFill>
                  <a:schemeClr val="tx1">
                    <a:lumMod val="50000"/>
                    <a:lumOff val="50000"/>
                  </a:schemeClr>
                </a:solidFill>
              </a:rPr>
              <a:t>artifacts</a:t>
            </a:r>
            <a:r>
              <a:rPr lang="en-GB" sz="1600">
                <a:solidFill>
                  <a:schemeClr val="tx1">
                    <a:lumMod val="50000"/>
                    <a:lumOff val="50000"/>
                  </a:schemeClr>
                </a:solidFill>
              </a:rPr>
              <a:t> to your CI/CD pipelines with a single click.</a:t>
            </a:r>
            <a:endParaRPr lang="en-US" sz="160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00B294"/>
                </a:solidFill>
                <a:latin typeface="+mj-lt"/>
              </a:rPr>
              <a:t>Azure Boards</a:t>
            </a:r>
            <a:endParaRPr lang="en-US" sz="180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D83B01"/>
                </a:solidFill>
                <a:latin typeface="+mj-lt"/>
              </a:rPr>
              <a:t>Azure </a:t>
            </a:r>
            <a:r>
              <a:rPr lang="en-US" sz="180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2560E0"/>
                </a:solidFill>
                <a:latin typeface="+mj-lt"/>
              </a:rPr>
              <a:t>Azure Pipelines</a:t>
            </a:r>
            <a:endParaRPr lang="en-US" sz="180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854CC7"/>
                </a:solidFill>
                <a:latin typeface="+mj-lt"/>
              </a:rPr>
              <a:t>Azure Test</a:t>
            </a:r>
            <a:r>
              <a:rPr lang="en-US" sz="180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CB2E6D"/>
                </a:solidFill>
                <a:latin typeface="+mj-lt"/>
              </a:rPr>
              <a:t>Azure Artifacts</a:t>
            </a:r>
            <a:endParaRPr lang="en-US" sz="180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DevOps on Azure framework</a:t>
            </a:r>
          </a:p>
        </p:txBody>
      </p:sp>
      <p:grpSp>
        <p:nvGrpSpPr>
          <p:cNvPr id="155" name="Group 154">
            <a:extLst>
              <a:ext uri="{FF2B5EF4-FFF2-40B4-BE49-F238E27FC236}">
                <a16:creationId xmlns:a16="http://schemas.microsoft.com/office/drawing/2014/main" id="{61E78347-F4FA-40D0-A22A-3678E13882D0}"/>
              </a:ext>
            </a:extLst>
          </p:cNvPr>
          <p:cNvGrpSpPr/>
          <p:nvPr/>
        </p:nvGrpSpPr>
        <p:grpSpPr>
          <a:xfrm>
            <a:off x="3648496" y="2788181"/>
            <a:ext cx="665568" cy="850326"/>
            <a:chOff x="3648496" y="5061631"/>
            <a:chExt cx="665568" cy="850326"/>
          </a:xfrm>
        </p:grpSpPr>
        <p:pic>
          <p:nvPicPr>
            <p:cNvPr id="156" name="Picture 155">
              <a:extLst>
                <a:ext uri="{FF2B5EF4-FFF2-40B4-BE49-F238E27FC236}">
                  <a16:creationId xmlns:a16="http://schemas.microsoft.com/office/drawing/2014/main" id="{972ADD28-F681-4522-A81B-7C9993C30A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157" name="Rectangle 156">
              <a:extLst>
                <a:ext uri="{FF2B5EF4-FFF2-40B4-BE49-F238E27FC236}">
                  <a16:creationId xmlns:a16="http://schemas.microsoft.com/office/drawing/2014/main" id="{209AC388-E961-4BF3-8B9E-F3136BE175DB}"/>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sp>
        <p:nvSpPr>
          <p:cNvPr id="1036" name="Rectangle 1035">
            <a:extLst>
              <a:ext uri="{FF2B5EF4-FFF2-40B4-BE49-F238E27FC236}">
                <a16:creationId xmlns:a16="http://schemas.microsoft.com/office/drawing/2014/main" id="{6FBE8CF3-84BD-460C-8C85-5A91C9C8E4EF}"/>
              </a:ext>
            </a:extLst>
          </p:cNvPr>
          <p:cNvSpPr/>
          <p:nvPr/>
        </p:nvSpPr>
        <p:spPr bwMode="auto">
          <a:xfrm>
            <a:off x="3546821" y="2668708"/>
            <a:ext cx="839295" cy="100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20CCF45-0DB2-4031-B169-E896C170F03A}"/>
              </a:ext>
            </a:extLst>
          </p:cNvPr>
          <p:cNvSpPr/>
          <p:nvPr/>
        </p:nvSpPr>
        <p:spPr>
          <a:xfrm>
            <a:off x="9481589" y="1868671"/>
            <a:ext cx="1655326"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Monitor &amp; Learn</a:t>
            </a:r>
          </a:p>
        </p:txBody>
      </p:sp>
      <p:sp>
        <p:nvSpPr>
          <p:cNvPr id="19" name="Rectangle 18">
            <a:extLst>
              <a:ext uri="{FF2B5EF4-FFF2-40B4-BE49-F238E27FC236}">
                <a16:creationId xmlns:a16="http://schemas.microsoft.com/office/drawing/2014/main" id="{99808DD5-8657-493D-BFDF-B2F57C7DF9DE}"/>
              </a:ext>
            </a:extLst>
          </p:cNvPr>
          <p:cNvSpPr/>
          <p:nvPr/>
        </p:nvSpPr>
        <p:spPr>
          <a:xfrm>
            <a:off x="8271896" y="1868671"/>
            <a:ext cx="91082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Operate</a:t>
            </a:r>
          </a:p>
        </p:txBody>
      </p:sp>
      <p:sp>
        <p:nvSpPr>
          <p:cNvPr id="20" name="Rectangle 19">
            <a:extLst>
              <a:ext uri="{FF2B5EF4-FFF2-40B4-BE49-F238E27FC236}">
                <a16:creationId xmlns:a16="http://schemas.microsoft.com/office/drawing/2014/main" id="{F10C8979-4468-4700-81F5-FF6ACA802DE0}"/>
              </a:ext>
            </a:extLst>
          </p:cNvPr>
          <p:cNvSpPr/>
          <p:nvPr/>
        </p:nvSpPr>
        <p:spPr>
          <a:xfrm>
            <a:off x="4944594" y="1868671"/>
            <a:ext cx="1237391"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Build &amp; Test</a:t>
            </a:r>
          </a:p>
        </p:txBody>
      </p:sp>
      <p:sp>
        <p:nvSpPr>
          <p:cNvPr id="21" name="Rectangle 20">
            <a:extLst>
              <a:ext uri="{FF2B5EF4-FFF2-40B4-BE49-F238E27FC236}">
                <a16:creationId xmlns:a16="http://schemas.microsoft.com/office/drawing/2014/main" id="{54F1582E-546A-484A-9CAC-5C6BFF01B1B2}"/>
              </a:ext>
            </a:extLst>
          </p:cNvPr>
          <p:cNvSpPr/>
          <p:nvPr/>
        </p:nvSpPr>
        <p:spPr>
          <a:xfrm>
            <a:off x="1758189" y="1868671"/>
            <a:ext cx="1283878"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Plan &amp; Track</a:t>
            </a:r>
          </a:p>
        </p:txBody>
      </p:sp>
      <p:sp>
        <p:nvSpPr>
          <p:cNvPr id="22" name="Rectangle 21">
            <a:extLst>
              <a:ext uri="{FF2B5EF4-FFF2-40B4-BE49-F238E27FC236}">
                <a16:creationId xmlns:a16="http://schemas.microsoft.com/office/drawing/2014/main" id="{BFF10A55-2D7B-423F-BADC-6D974C1AB5D3}"/>
              </a:ext>
            </a:extLst>
          </p:cNvPr>
          <p:cNvSpPr/>
          <p:nvPr/>
        </p:nvSpPr>
        <p:spPr>
          <a:xfrm>
            <a:off x="6734706" y="1868671"/>
            <a:ext cx="82118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Deploy</a:t>
            </a:r>
          </a:p>
        </p:txBody>
      </p:sp>
      <p:sp>
        <p:nvSpPr>
          <p:cNvPr id="23" name="Rectangle 22">
            <a:extLst>
              <a:ext uri="{FF2B5EF4-FFF2-40B4-BE49-F238E27FC236}">
                <a16:creationId xmlns:a16="http://schemas.microsoft.com/office/drawing/2014/main" id="{703B2E18-1759-40F6-9FF2-689CB559C066}"/>
              </a:ext>
            </a:extLst>
          </p:cNvPr>
          <p:cNvSpPr/>
          <p:nvPr/>
        </p:nvSpPr>
        <p:spPr>
          <a:xfrm>
            <a:off x="3518847" y="1868671"/>
            <a:ext cx="924869"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Develop</a:t>
            </a:r>
            <a:endParaRPr lang="en-US" sz="1600">
              <a:solidFill>
                <a:srgbClr val="0F78D4"/>
              </a:solidFill>
              <a:latin typeface="Segoe UI Semibold"/>
              <a:cs typeface="Segoe UI" panose="020B0502040204020203" pitchFamily="34" charset="0"/>
            </a:endParaRPr>
          </a:p>
        </p:txBody>
      </p:sp>
      <p:cxnSp>
        <p:nvCxnSpPr>
          <p:cNvPr id="28" name="Straight Arrow Connector 27">
            <a:extLst>
              <a:ext uri="{FF2B5EF4-FFF2-40B4-BE49-F238E27FC236}">
                <a16:creationId xmlns:a16="http://schemas.microsoft.com/office/drawing/2014/main" id="{6769FD7D-A3B6-44D9-BA88-E32FFC458A27}"/>
              </a:ext>
            </a:extLst>
          </p:cNvPr>
          <p:cNvCxnSpPr>
            <a:cxnSpLocks/>
          </p:cNvCxnSpPr>
          <p:nvPr/>
        </p:nvCxnSpPr>
        <p:spPr>
          <a:xfrm flipV="1">
            <a:off x="298887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E7A09C-AECB-4A9C-81FA-2C2ED5125B31}"/>
              </a:ext>
            </a:extLst>
          </p:cNvPr>
          <p:cNvCxnSpPr>
            <a:cxnSpLocks/>
          </p:cNvCxnSpPr>
          <p:nvPr/>
        </p:nvCxnSpPr>
        <p:spPr>
          <a:xfrm flipV="1">
            <a:off x="457088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380C49-C2F0-422E-8C14-9E939AC72CF8}"/>
              </a:ext>
            </a:extLst>
          </p:cNvPr>
          <p:cNvCxnSpPr>
            <a:cxnSpLocks/>
          </p:cNvCxnSpPr>
          <p:nvPr/>
        </p:nvCxnSpPr>
        <p:spPr>
          <a:xfrm flipV="1">
            <a:off x="615289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B6364D-2450-4A73-8CBD-F36B1A859159}"/>
              </a:ext>
            </a:extLst>
          </p:cNvPr>
          <p:cNvCxnSpPr>
            <a:cxnSpLocks/>
          </p:cNvCxnSpPr>
          <p:nvPr/>
        </p:nvCxnSpPr>
        <p:spPr>
          <a:xfrm flipV="1">
            <a:off x="773490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CEAB44-491B-4433-AA34-EE2DE539973C}"/>
              </a:ext>
            </a:extLst>
          </p:cNvPr>
          <p:cNvCxnSpPr>
            <a:cxnSpLocks/>
          </p:cNvCxnSpPr>
          <p:nvPr/>
        </p:nvCxnSpPr>
        <p:spPr>
          <a:xfrm flipV="1">
            <a:off x="931691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B62CF4F-E4E1-4A30-8BC2-03DDBF16B010}"/>
              </a:ext>
            </a:extLst>
          </p:cNvPr>
          <p:cNvCxnSpPr>
            <a:cxnSpLocks/>
          </p:cNvCxnSpPr>
          <p:nvPr/>
        </p:nvCxnSpPr>
        <p:spPr>
          <a:xfrm flipH="1" flipV="1">
            <a:off x="1538395" y="2365525"/>
            <a:ext cx="9357698" cy="608962"/>
          </a:xfrm>
          <a:prstGeom prst="bentConnector3">
            <a:avLst>
              <a:gd name="adj1" fmla="val -2443"/>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9EC51-FCF7-4126-AE0F-536F10F4B9B2}"/>
              </a:ext>
            </a:extLst>
          </p:cNvPr>
          <p:cNvCxnSpPr>
            <a:cxnSpLocks/>
          </p:cNvCxnSpPr>
          <p:nvPr/>
        </p:nvCxnSpPr>
        <p:spPr>
          <a:xfrm>
            <a:off x="1524234" y="2975199"/>
            <a:ext cx="283566"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D20B78-9C2D-4909-991E-31480856B909}"/>
              </a:ext>
            </a:extLst>
          </p:cNvPr>
          <p:cNvCxnSpPr>
            <a:cxnSpLocks/>
          </p:cNvCxnSpPr>
          <p:nvPr/>
        </p:nvCxnSpPr>
        <p:spPr>
          <a:xfrm flipV="1">
            <a:off x="1524234" y="2365525"/>
            <a:ext cx="0" cy="609676"/>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674B18-E715-45CB-B635-70CE30BBB6C6}"/>
              </a:ext>
            </a:extLst>
          </p:cNvPr>
          <p:cNvCxnSpPr>
            <a:cxnSpLocks/>
          </p:cNvCxnSpPr>
          <p:nvPr/>
        </p:nvCxnSpPr>
        <p:spPr>
          <a:xfrm>
            <a:off x="547171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EE8B26-9162-4351-A77E-83472AEF584B}"/>
              </a:ext>
            </a:extLst>
          </p:cNvPr>
          <p:cNvCxnSpPr>
            <a:cxnSpLocks/>
          </p:cNvCxnSpPr>
          <p:nvPr/>
        </p:nvCxnSpPr>
        <p:spPr>
          <a:xfrm flipV="1">
            <a:off x="5650510" y="3967468"/>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3680E4-25BD-40B9-921F-631F9559B4EB}"/>
              </a:ext>
            </a:extLst>
          </p:cNvPr>
          <p:cNvCxnSpPr>
            <a:cxnSpLocks/>
          </p:cNvCxnSpPr>
          <p:nvPr/>
        </p:nvCxnSpPr>
        <p:spPr>
          <a:xfrm>
            <a:off x="705372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751D78-AC5D-4B54-BDDA-83FBFB914DCC}"/>
              </a:ext>
            </a:extLst>
          </p:cNvPr>
          <p:cNvCxnSpPr>
            <a:cxnSpLocks/>
          </p:cNvCxnSpPr>
          <p:nvPr/>
        </p:nvCxnSpPr>
        <p:spPr>
          <a:xfrm flipV="1">
            <a:off x="7236874" y="3954405"/>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C56DCF4D-7FC2-4003-A3FC-66E339A4D620}"/>
              </a:ext>
            </a:extLst>
          </p:cNvPr>
          <p:cNvGrpSpPr/>
          <p:nvPr/>
        </p:nvGrpSpPr>
        <p:grpSpPr>
          <a:xfrm>
            <a:off x="9832995" y="2743981"/>
            <a:ext cx="952505" cy="1079414"/>
            <a:chOff x="9823681" y="2944273"/>
            <a:chExt cx="952505" cy="1079414"/>
          </a:xfrm>
        </p:grpSpPr>
        <p:grpSp>
          <p:nvGrpSpPr>
            <p:cNvPr id="1034" name="Group 1033">
              <a:extLst>
                <a:ext uri="{FF2B5EF4-FFF2-40B4-BE49-F238E27FC236}">
                  <a16:creationId xmlns:a16="http://schemas.microsoft.com/office/drawing/2014/main" id="{3180DE4E-3B0B-4D9B-B1F6-8329C61C4B33}"/>
                </a:ext>
              </a:extLst>
            </p:cNvPr>
            <p:cNvGrpSpPr>
              <a:grpSpLocks noChangeAspect="1"/>
            </p:cNvGrpSpPr>
            <p:nvPr/>
          </p:nvGrpSpPr>
          <p:grpSpPr>
            <a:xfrm>
              <a:off x="10117053" y="2944273"/>
              <a:ext cx="365760" cy="553986"/>
              <a:chOff x="6046835" y="2790043"/>
              <a:chExt cx="333375" cy="504935"/>
            </a:xfrm>
            <a:solidFill>
              <a:srgbClr val="000000"/>
            </a:solidFill>
          </p:grpSpPr>
          <p:sp>
            <p:nvSpPr>
              <p:cNvPr id="1029" name="Freeform: Shape 1028">
                <a:extLst>
                  <a:ext uri="{FF2B5EF4-FFF2-40B4-BE49-F238E27FC236}">
                    <a16:creationId xmlns:a16="http://schemas.microsoft.com/office/drawing/2014/main" id="{2AF131CB-9C8F-4DA2-A685-6AC29B712E7B}"/>
                  </a:ext>
                </a:extLst>
              </p:cNvPr>
              <p:cNvSpPr/>
              <p:nvPr/>
            </p:nvSpPr>
            <p:spPr>
              <a:xfrm>
                <a:off x="6156720" y="3177820"/>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solidFill>
                <a:srgbClr val="0F78D4"/>
              </a:solid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CC0B1169-084B-4516-A785-E5D9B964F6C1}"/>
                  </a:ext>
                </a:extLst>
              </p:cNvPr>
              <p:cNvSpPr/>
              <p:nvPr/>
            </p:nvSpPr>
            <p:spPr>
              <a:xfrm>
                <a:off x="6156720" y="3247353"/>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solidFill>
                <a:srgbClr val="0F78D4"/>
              </a:solid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99C34F33-4738-48E7-AF83-CEB2B92AF79B}"/>
                  </a:ext>
                </a:extLst>
              </p:cNvPr>
              <p:cNvSpPr/>
              <p:nvPr/>
            </p:nvSpPr>
            <p:spPr>
              <a:xfrm>
                <a:off x="6144337" y="2958745"/>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solidFill>
                <a:srgbClr val="0F78D4"/>
              </a:solid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D24C0CA1-C02C-4E82-8C43-BA5EA9B17E81}"/>
                  </a:ext>
                </a:extLst>
              </p:cNvPr>
              <p:cNvSpPr/>
              <p:nvPr/>
            </p:nvSpPr>
            <p:spPr>
              <a:xfrm>
                <a:off x="6233872" y="2958745"/>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solidFill>
                <a:srgbClr val="0F78D4"/>
              </a:solid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7EEC9CB-F578-4353-AF8A-8F0A78469203}"/>
                  </a:ext>
                </a:extLst>
              </p:cNvPr>
              <p:cNvSpPr/>
              <p:nvPr/>
            </p:nvSpPr>
            <p:spPr>
              <a:xfrm>
                <a:off x="6046835" y="2790043"/>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solidFill>
                <a:srgbClr val="0F78D4"/>
              </a:solidFill>
              <a:ln w="9525" cap="flat">
                <a:noFill/>
                <a:prstDash val="solid"/>
                <a:miter/>
              </a:ln>
            </p:spPr>
            <p:txBody>
              <a:bodyPr rtlCol="0" anchor="ctr"/>
              <a:lstStyle/>
              <a:p>
                <a:endParaRPr lang="en-US"/>
              </a:p>
            </p:txBody>
          </p:sp>
        </p:grpSp>
        <p:sp>
          <p:nvSpPr>
            <p:cNvPr id="68" name="Rectangle 67">
              <a:extLst>
                <a:ext uri="{FF2B5EF4-FFF2-40B4-BE49-F238E27FC236}">
                  <a16:creationId xmlns:a16="http://schemas.microsoft.com/office/drawing/2014/main" id="{9EB56572-C663-435A-B61F-C9291D25F8E3}"/>
                </a:ext>
              </a:extLst>
            </p:cNvPr>
            <p:cNvSpPr/>
            <p:nvPr/>
          </p:nvSpPr>
          <p:spPr>
            <a:xfrm>
              <a:off x="9823681" y="3562022"/>
              <a:ext cx="952505"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Application</a:t>
              </a:r>
            </a:p>
            <a:p>
              <a:pPr algn="ctr" defTabSz="895497">
                <a:defRPr/>
              </a:pPr>
              <a:r>
                <a:rPr lang="en-US" sz="1200">
                  <a:solidFill>
                    <a:srgbClr val="000000"/>
                  </a:solidFill>
                  <a:latin typeface="Segoe UI" panose="020B0502040204020203" pitchFamily="34" charset="0"/>
                  <a:cs typeface="Segoe UI" panose="020B0502040204020203" pitchFamily="34" charset="0"/>
                </a:rPr>
                <a:t>Insights</a:t>
              </a:r>
            </a:p>
          </p:txBody>
        </p:sp>
      </p:grpSp>
      <p:cxnSp>
        <p:nvCxnSpPr>
          <p:cNvPr id="36" name="Straight Arrow Connector 35">
            <a:extLst>
              <a:ext uri="{FF2B5EF4-FFF2-40B4-BE49-F238E27FC236}">
                <a16:creationId xmlns:a16="http://schemas.microsoft.com/office/drawing/2014/main" id="{67A02B83-B659-4C66-99A3-DDE3A86A6CB0}"/>
              </a:ext>
            </a:extLst>
          </p:cNvPr>
          <p:cNvCxnSpPr>
            <a:cxnSpLocks/>
          </p:cNvCxnSpPr>
          <p:nvPr/>
        </p:nvCxnSpPr>
        <p:spPr>
          <a:xfrm>
            <a:off x="298887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012FC2-F4A0-42BD-BD57-DD8EB40DA904}"/>
              </a:ext>
            </a:extLst>
          </p:cNvPr>
          <p:cNvCxnSpPr>
            <a:cxnSpLocks/>
          </p:cNvCxnSpPr>
          <p:nvPr/>
        </p:nvCxnSpPr>
        <p:spPr>
          <a:xfrm>
            <a:off x="457088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F5C27A-D7EC-40A6-A6F3-F983CD6F7984}"/>
              </a:ext>
            </a:extLst>
          </p:cNvPr>
          <p:cNvCxnSpPr>
            <a:cxnSpLocks/>
          </p:cNvCxnSpPr>
          <p:nvPr/>
        </p:nvCxnSpPr>
        <p:spPr>
          <a:xfrm>
            <a:off x="615289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7D7C3-2EF9-4C8A-8C8C-049ADD1E40BE}"/>
              </a:ext>
            </a:extLst>
          </p:cNvPr>
          <p:cNvCxnSpPr>
            <a:cxnSpLocks/>
          </p:cNvCxnSpPr>
          <p:nvPr/>
        </p:nvCxnSpPr>
        <p:spPr>
          <a:xfrm>
            <a:off x="773490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EBEB07-286F-46A9-85BC-E8DCA07287D2}"/>
              </a:ext>
            </a:extLst>
          </p:cNvPr>
          <p:cNvCxnSpPr>
            <a:cxnSpLocks/>
          </p:cNvCxnSpPr>
          <p:nvPr/>
        </p:nvCxnSpPr>
        <p:spPr>
          <a:xfrm>
            <a:off x="931691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1951BCF-DDC1-4F00-9A42-63CFEBA50B3B}"/>
              </a:ext>
            </a:extLst>
          </p:cNvPr>
          <p:cNvCxnSpPr>
            <a:cxnSpLocks/>
          </p:cNvCxnSpPr>
          <p:nvPr/>
        </p:nvCxnSpPr>
        <p:spPr>
          <a:xfrm flipH="1">
            <a:off x="1538395" y="5206997"/>
            <a:ext cx="9359718" cy="796421"/>
          </a:xfrm>
          <a:prstGeom prst="bentConnector3">
            <a:avLst>
              <a:gd name="adj1" fmla="val -2442"/>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BFEE61-BDAC-4913-8F1B-BF33AE7D2BEF}"/>
              </a:ext>
            </a:extLst>
          </p:cNvPr>
          <p:cNvCxnSpPr>
            <a:cxnSpLocks/>
          </p:cNvCxnSpPr>
          <p:nvPr/>
        </p:nvCxnSpPr>
        <p:spPr>
          <a:xfrm>
            <a:off x="1535193" y="5206917"/>
            <a:ext cx="272608"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18A07-1502-4E9E-8566-9A9B7BB45379}"/>
              </a:ext>
            </a:extLst>
          </p:cNvPr>
          <p:cNvCxnSpPr>
            <a:cxnSpLocks/>
          </p:cNvCxnSpPr>
          <p:nvPr/>
        </p:nvCxnSpPr>
        <p:spPr>
          <a:xfrm>
            <a:off x="1524234" y="5206918"/>
            <a:ext cx="0" cy="796501"/>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1035" name="Picture 4" descr="Image result for trello logo png black">
            <a:extLst>
              <a:ext uri="{FF2B5EF4-FFF2-40B4-BE49-F238E27FC236}">
                <a16:creationId xmlns:a16="http://schemas.microsoft.com/office/drawing/2014/main" id="{D16E10FD-CD93-4941-A0E5-34CEAFB2C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5682" y="4839209"/>
            <a:ext cx="547176" cy="547176"/>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D54AFFA-1BD9-41F8-AFCA-EDC0B6FD2FA1}"/>
              </a:ext>
            </a:extLst>
          </p:cNvPr>
          <p:cNvSpPr/>
          <p:nvPr/>
        </p:nvSpPr>
        <p:spPr>
          <a:xfrm>
            <a:off x="2126310" y="5434666"/>
            <a:ext cx="54592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Trello</a:t>
            </a:r>
          </a:p>
        </p:txBody>
      </p:sp>
      <p:grpSp>
        <p:nvGrpSpPr>
          <p:cNvPr id="120" name="Group 119">
            <a:extLst>
              <a:ext uri="{FF2B5EF4-FFF2-40B4-BE49-F238E27FC236}">
                <a16:creationId xmlns:a16="http://schemas.microsoft.com/office/drawing/2014/main" id="{4EEDCCE2-17AF-4F2D-879D-D0F114150799}"/>
              </a:ext>
            </a:extLst>
          </p:cNvPr>
          <p:cNvGrpSpPr/>
          <p:nvPr/>
        </p:nvGrpSpPr>
        <p:grpSpPr>
          <a:xfrm>
            <a:off x="5227300" y="4799226"/>
            <a:ext cx="671980" cy="912439"/>
            <a:chOff x="5227300" y="4999518"/>
            <a:chExt cx="671980" cy="912439"/>
          </a:xfrm>
        </p:grpSpPr>
        <p:sp>
          <p:nvSpPr>
            <p:cNvPr id="123" name="Freeform: Shape 122">
              <a:extLst>
                <a:ext uri="{FF2B5EF4-FFF2-40B4-BE49-F238E27FC236}">
                  <a16:creationId xmlns:a16="http://schemas.microsoft.com/office/drawing/2014/main" id="{5A6D7FBD-3C7B-4694-8064-2F849C34CD3F}"/>
                </a:ext>
              </a:extLst>
            </p:cNvPr>
            <p:cNvSpPr>
              <a:spLocks noChangeAspect="1"/>
            </p:cNvSpPr>
            <p:nvPr/>
          </p:nvSpPr>
          <p:spPr>
            <a:xfrm>
              <a:off x="5334690" y="4999518"/>
              <a:ext cx="457200" cy="62714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1">
              <a:extLst>
                <a:ext uri="{FF2B5EF4-FFF2-40B4-BE49-F238E27FC236}">
                  <a16:creationId xmlns:a16="http://schemas.microsoft.com/office/drawing/2014/main" id="{D5B4B7F6-0F4A-4BBE-8828-77C95BE402FE}"/>
                </a:ext>
              </a:extLst>
            </p:cNvPr>
            <p:cNvSpPr/>
            <p:nvPr/>
          </p:nvSpPr>
          <p:spPr>
            <a:xfrm>
              <a:off x="5227300" y="5634958"/>
              <a:ext cx="67198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Jenkins</a:t>
              </a:r>
            </a:p>
          </p:txBody>
        </p:sp>
      </p:grpSp>
      <p:grpSp>
        <p:nvGrpSpPr>
          <p:cNvPr id="107" name="Group 106">
            <a:extLst>
              <a:ext uri="{FF2B5EF4-FFF2-40B4-BE49-F238E27FC236}">
                <a16:creationId xmlns:a16="http://schemas.microsoft.com/office/drawing/2014/main" id="{5283E5EB-1713-491C-BA7B-74AFFAF0B4C4}"/>
              </a:ext>
            </a:extLst>
          </p:cNvPr>
          <p:cNvGrpSpPr/>
          <p:nvPr/>
        </p:nvGrpSpPr>
        <p:grpSpPr>
          <a:xfrm>
            <a:off x="6726820" y="4830665"/>
            <a:ext cx="836960" cy="881000"/>
            <a:chOff x="6832258" y="4809013"/>
            <a:chExt cx="836960" cy="881000"/>
          </a:xfrm>
        </p:grpSpPr>
        <p:pic>
          <p:nvPicPr>
            <p:cNvPr id="1026" name="Picture 2" descr="Image result for terraform logo black png">
              <a:extLst>
                <a:ext uri="{FF2B5EF4-FFF2-40B4-BE49-F238E27FC236}">
                  <a16:creationId xmlns:a16="http://schemas.microsoft.com/office/drawing/2014/main" id="{605CC15D-D786-4CC8-857A-7C041707F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278" y="4809013"/>
              <a:ext cx="502920" cy="564264"/>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13D53080-681A-4EBB-8C4C-B4704625176C}"/>
                </a:ext>
              </a:extLst>
            </p:cNvPr>
            <p:cNvSpPr/>
            <p:nvPr/>
          </p:nvSpPr>
          <p:spPr>
            <a:xfrm>
              <a:off x="6832258" y="5413014"/>
              <a:ext cx="83696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Terraform</a:t>
              </a:r>
            </a:p>
          </p:txBody>
        </p:sp>
      </p:grpSp>
      <p:grpSp>
        <p:nvGrpSpPr>
          <p:cNvPr id="108" name="Group 107">
            <a:extLst>
              <a:ext uri="{FF2B5EF4-FFF2-40B4-BE49-F238E27FC236}">
                <a16:creationId xmlns:a16="http://schemas.microsoft.com/office/drawing/2014/main" id="{F4E6F4E0-7EB2-45BD-938E-AD1DB8505EE2}"/>
              </a:ext>
            </a:extLst>
          </p:cNvPr>
          <p:cNvGrpSpPr/>
          <p:nvPr/>
        </p:nvGrpSpPr>
        <p:grpSpPr>
          <a:xfrm>
            <a:off x="8387313" y="4861337"/>
            <a:ext cx="679994" cy="850328"/>
            <a:chOff x="8325537" y="4839685"/>
            <a:chExt cx="679994" cy="850328"/>
          </a:xfrm>
        </p:grpSpPr>
        <p:grpSp>
          <p:nvGrpSpPr>
            <p:cNvPr id="17" name="Group 16">
              <a:extLst>
                <a:ext uri="{FF2B5EF4-FFF2-40B4-BE49-F238E27FC236}">
                  <a16:creationId xmlns:a16="http://schemas.microsoft.com/office/drawing/2014/main" id="{4B01177B-3F3A-4162-A67E-3D67FF8E10C8}"/>
                </a:ext>
              </a:extLst>
            </p:cNvPr>
            <p:cNvGrpSpPr>
              <a:grpSpLocks noChangeAspect="1"/>
            </p:cNvGrpSpPr>
            <p:nvPr/>
          </p:nvGrpSpPr>
          <p:grpSpPr>
            <a:xfrm>
              <a:off x="8414074" y="4839685"/>
              <a:ext cx="502920" cy="502920"/>
              <a:chOff x="7920643" y="5224741"/>
              <a:chExt cx="790677" cy="790677"/>
            </a:xfrm>
          </p:grpSpPr>
          <p:sp>
            <p:nvSpPr>
              <p:cNvPr id="15" name="Freeform: Shape 14">
                <a:extLst>
                  <a:ext uri="{FF2B5EF4-FFF2-40B4-BE49-F238E27FC236}">
                    <a16:creationId xmlns:a16="http://schemas.microsoft.com/office/drawing/2014/main" id="{57ED884F-9442-4A72-B31B-E049A9003EF7}"/>
                  </a:ext>
                </a:extLst>
              </p:cNvPr>
              <p:cNvSpPr/>
              <p:nvPr/>
            </p:nvSpPr>
            <p:spPr>
              <a:xfrm>
                <a:off x="8269035" y="5465341"/>
                <a:ext cx="157518" cy="253264"/>
              </a:xfrm>
              <a:custGeom>
                <a:avLst/>
                <a:gdLst>
                  <a:gd name="connsiteX0" fmla="*/ 2316 w 157517"/>
                  <a:gd name="connsiteY0" fmla="*/ 132655 h 253263"/>
                  <a:gd name="connsiteX1" fmla="*/ 156437 w 157517"/>
                  <a:gd name="connsiteY1" fmla="*/ 254036 h 253263"/>
                  <a:gd name="connsiteX2" fmla="*/ 54513 w 157517"/>
                  <a:gd name="connsiteY2" fmla="*/ 2316 h 253263"/>
                </a:gdLst>
                <a:ahLst/>
                <a:cxnLst>
                  <a:cxn ang="0">
                    <a:pos x="connsiteX0" y="connsiteY0"/>
                  </a:cxn>
                  <a:cxn ang="0">
                    <a:pos x="connsiteX1" y="connsiteY1"/>
                  </a:cxn>
                  <a:cxn ang="0">
                    <a:pos x="connsiteX2" y="connsiteY2"/>
                  </a:cxn>
                </a:cxnLst>
                <a:rect l="l" t="t" r="r" b="b"/>
                <a:pathLst>
                  <a:path w="157517" h="253263">
                    <a:moveTo>
                      <a:pt x="2316" y="132655"/>
                    </a:moveTo>
                    <a:lnTo>
                      <a:pt x="156437" y="254036"/>
                    </a:lnTo>
                    <a:lnTo>
                      <a:pt x="54513" y="2316"/>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234842-84D8-4380-8872-E568F6D56198}"/>
                  </a:ext>
                </a:extLst>
              </p:cNvPr>
              <p:cNvSpPr/>
              <p:nvPr/>
            </p:nvSpPr>
            <p:spPr>
              <a:xfrm>
                <a:off x="7920643" y="5224741"/>
                <a:ext cx="790677" cy="790677"/>
              </a:xfrm>
              <a:custGeom>
                <a:avLst/>
                <a:gdLst>
                  <a:gd name="connsiteX0" fmla="*/ 396111 w 790677"/>
                  <a:gd name="connsiteY0" fmla="*/ 2316 h 790677"/>
                  <a:gd name="connsiteX1" fmla="*/ 2316 w 790677"/>
                  <a:gd name="connsiteY1" fmla="*/ 396420 h 790677"/>
                  <a:gd name="connsiteX2" fmla="*/ 396111 w 790677"/>
                  <a:gd name="connsiteY2" fmla="*/ 790214 h 790677"/>
                  <a:gd name="connsiteX3" fmla="*/ 790214 w 790677"/>
                  <a:gd name="connsiteY3" fmla="*/ 396111 h 790677"/>
                  <a:gd name="connsiteX4" fmla="*/ 396111 w 790677"/>
                  <a:gd name="connsiteY4" fmla="*/ 2316 h 790677"/>
                  <a:gd name="connsiteX5" fmla="*/ 557952 w 790677"/>
                  <a:gd name="connsiteY5" fmla="*/ 592236 h 790677"/>
                  <a:gd name="connsiteX6" fmla="*/ 536332 w 790677"/>
                  <a:gd name="connsiteY6" fmla="*/ 582661 h 790677"/>
                  <a:gd name="connsiteX7" fmla="*/ 333104 w 790677"/>
                  <a:gd name="connsiteY7" fmla="*/ 418349 h 790677"/>
                  <a:gd name="connsiteX8" fmla="*/ 264537 w 790677"/>
                  <a:gd name="connsiteY8" fmla="*/ 589147 h 790677"/>
                  <a:gd name="connsiteX9" fmla="*/ 205854 w 790677"/>
                  <a:gd name="connsiteY9" fmla="*/ 589147 h 790677"/>
                  <a:gd name="connsiteX10" fmla="*/ 377888 w 790677"/>
                  <a:gd name="connsiteY10" fmla="*/ 175277 h 790677"/>
                  <a:gd name="connsiteX11" fmla="*/ 402906 w 790677"/>
                  <a:gd name="connsiteY11" fmla="*/ 158599 h 790677"/>
                  <a:gd name="connsiteX12" fmla="*/ 427305 w 790677"/>
                  <a:gd name="connsiteY12" fmla="*/ 175277 h 790677"/>
                  <a:gd name="connsiteX13" fmla="*/ 584205 w 790677"/>
                  <a:gd name="connsiteY13" fmla="*/ 552702 h 790677"/>
                  <a:gd name="connsiteX14" fmla="*/ 586985 w 790677"/>
                  <a:gd name="connsiteY14" fmla="*/ 564439 h 790677"/>
                  <a:gd name="connsiteX15" fmla="*/ 557952 w 790677"/>
                  <a:gd name="connsiteY15" fmla="*/ 592236 h 79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0677" h="790677">
                    <a:moveTo>
                      <a:pt x="396111" y="2316"/>
                    </a:moveTo>
                    <a:cubicBezTo>
                      <a:pt x="178674" y="2316"/>
                      <a:pt x="2316" y="178675"/>
                      <a:pt x="2316" y="396420"/>
                    </a:cubicBezTo>
                    <a:cubicBezTo>
                      <a:pt x="2316" y="613856"/>
                      <a:pt x="178674" y="790214"/>
                      <a:pt x="396111" y="790214"/>
                    </a:cubicBezTo>
                    <a:cubicBezTo>
                      <a:pt x="613856" y="790214"/>
                      <a:pt x="790214" y="613856"/>
                      <a:pt x="790214" y="396111"/>
                    </a:cubicBezTo>
                    <a:cubicBezTo>
                      <a:pt x="790214" y="178675"/>
                      <a:pt x="613856" y="2316"/>
                      <a:pt x="396111" y="2316"/>
                    </a:cubicBezTo>
                    <a:close/>
                    <a:moveTo>
                      <a:pt x="557952" y="592236"/>
                    </a:moveTo>
                    <a:cubicBezTo>
                      <a:pt x="550231" y="592236"/>
                      <a:pt x="544363" y="589147"/>
                      <a:pt x="536332" y="582661"/>
                    </a:cubicBezTo>
                    <a:lnTo>
                      <a:pt x="333104" y="418349"/>
                    </a:lnTo>
                    <a:lnTo>
                      <a:pt x="264537" y="589147"/>
                    </a:lnTo>
                    <a:lnTo>
                      <a:pt x="205854" y="589147"/>
                    </a:lnTo>
                    <a:lnTo>
                      <a:pt x="377888" y="175277"/>
                    </a:lnTo>
                    <a:cubicBezTo>
                      <a:pt x="382212" y="164467"/>
                      <a:pt x="392095" y="158599"/>
                      <a:pt x="402906" y="158599"/>
                    </a:cubicBezTo>
                    <a:cubicBezTo>
                      <a:pt x="413716" y="158599"/>
                      <a:pt x="422672" y="164467"/>
                      <a:pt x="427305" y="175277"/>
                    </a:cubicBezTo>
                    <a:lnTo>
                      <a:pt x="584205" y="552702"/>
                    </a:lnTo>
                    <a:cubicBezTo>
                      <a:pt x="586058" y="557335"/>
                      <a:pt x="586985" y="561659"/>
                      <a:pt x="586985" y="564439"/>
                    </a:cubicBezTo>
                    <a:cubicBezTo>
                      <a:pt x="586676" y="580808"/>
                      <a:pt x="573395" y="592236"/>
                      <a:pt x="557952" y="592236"/>
                    </a:cubicBezTo>
                    <a:close/>
                  </a:path>
                </a:pathLst>
              </a:custGeom>
              <a:solidFill>
                <a:srgbClr val="000000"/>
              </a:solidFill>
              <a:ln w="9525" cap="flat">
                <a:noFill/>
                <a:prstDash val="solid"/>
                <a:miter/>
              </a:ln>
            </p:spPr>
            <p:txBody>
              <a:bodyPr rtlCol="0" anchor="ctr"/>
              <a:lstStyle/>
              <a:p>
                <a:endParaRPr lang="en-US"/>
              </a:p>
            </p:txBody>
          </p:sp>
        </p:grpSp>
        <p:sp>
          <p:nvSpPr>
            <p:cNvPr id="64" name="Rectangle 63">
              <a:extLst>
                <a:ext uri="{FF2B5EF4-FFF2-40B4-BE49-F238E27FC236}">
                  <a16:creationId xmlns:a16="http://schemas.microsoft.com/office/drawing/2014/main" id="{F0E85C16-CB75-4729-933F-007AFCC5F48B}"/>
                </a:ext>
              </a:extLst>
            </p:cNvPr>
            <p:cNvSpPr/>
            <p:nvPr/>
          </p:nvSpPr>
          <p:spPr>
            <a:xfrm>
              <a:off x="8325537" y="5413014"/>
              <a:ext cx="679994"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Ansible</a:t>
              </a:r>
            </a:p>
          </p:txBody>
        </p:sp>
      </p:grpSp>
      <p:grpSp>
        <p:nvGrpSpPr>
          <p:cNvPr id="118" name="Group 117">
            <a:extLst>
              <a:ext uri="{FF2B5EF4-FFF2-40B4-BE49-F238E27FC236}">
                <a16:creationId xmlns:a16="http://schemas.microsoft.com/office/drawing/2014/main" id="{4E969957-E301-4E2A-A895-D96DA95F5962}"/>
              </a:ext>
            </a:extLst>
          </p:cNvPr>
          <p:cNvGrpSpPr/>
          <p:nvPr/>
        </p:nvGrpSpPr>
        <p:grpSpPr>
          <a:xfrm>
            <a:off x="9898053" y="4985546"/>
            <a:ext cx="822533" cy="726119"/>
            <a:chOff x="9898053" y="5185838"/>
            <a:chExt cx="822533" cy="726119"/>
          </a:xfrm>
        </p:grpSpPr>
        <p:sp>
          <p:nvSpPr>
            <p:cNvPr id="65" name="Rectangle 64">
              <a:extLst>
                <a:ext uri="{FF2B5EF4-FFF2-40B4-BE49-F238E27FC236}">
                  <a16:creationId xmlns:a16="http://schemas.microsoft.com/office/drawing/2014/main" id="{855FF9A2-D343-4D37-B925-E02FEFAB0FC1}"/>
                </a:ext>
              </a:extLst>
            </p:cNvPr>
            <p:cNvSpPr/>
            <p:nvPr/>
          </p:nvSpPr>
          <p:spPr>
            <a:xfrm>
              <a:off x="9898053" y="5634958"/>
              <a:ext cx="822533"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ELK Stack</a:t>
              </a:r>
            </a:p>
          </p:txBody>
        </p:sp>
        <p:grpSp>
          <p:nvGrpSpPr>
            <p:cNvPr id="82" name="Group 26">
              <a:extLst>
                <a:ext uri="{FF2B5EF4-FFF2-40B4-BE49-F238E27FC236}">
                  <a16:creationId xmlns:a16="http://schemas.microsoft.com/office/drawing/2014/main" id="{5D190F92-8C21-4A65-AAAB-17CE481F889F}"/>
                </a:ext>
              </a:extLst>
            </p:cNvPr>
            <p:cNvGrpSpPr>
              <a:grpSpLocks noChangeAspect="1"/>
            </p:cNvGrpSpPr>
            <p:nvPr/>
          </p:nvGrpSpPr>
          <p:grpSpPr bwMode="auto">
            <a:xfrm>
              <a:off x="9969267" y="5185838"/>
              <a:ext cx="680106" cy="254503"/>
              <a:chOff x="-4347" y="-631"/>
              <a:chExt cx="4909" cy="1837"/>
            </a:xfrm>
            <a:solidFill>
              <a:srgbClr val="000000"/>
            </a:solidFill>
          </p:grpSpPr>
          <p:sp>
            <p:nvSpPr>
              <p:cNvPr id="83" name="Freeform 27">
                <a:extLst>
                  <a:ext uri="{FF2B5EF4-FFF2-40B4-BE49-F238E27FC236}">
                    <a16:creationId xmlns:a16="http://schemas.microsoft.com/office/drawing/2014/main" id="{3710D164-242B-4138-AD8A-126FECFE7A9B}"/>
                  </a:ext>
                </a:extLst>
              </p:cNvPr>
              <p:cNvSpPr>
                <a:spLocks/>
              </p:cNvSpPr>
              <p:nvPr/>
            </p:nvSpPr>
            <p:spPr bwMode="auto">
              <a:xfrm>
                <a:off x="-822" y="-600"/>
                <a:ext cx="1384" cy="807"/>
              </a:xfrm>
              <a:custGeom>
                <a:avLst/>
                <a:gdLst>
                  <a:gd name="T0" fmla="*/ 587 w 587"/>
                  <a:gd name="T1" fmla="*/ 0 h 342"/>
                  <a:gd name="T2" fmla="*/ 0 w 587"/>
                  <a:gd name="T3" fmla="*/ 0 h 342"/>
                  <a:gd name="T4" fmla="*/ 0 w 587"/>
                  <a:gd name="T5" fmla="*/ 272 h 342"/>
                  <a:gd name="T6" fmla="*/ 26 w 587"/>
                  <a:gd name="T7" fmla="*/ 271 h 342"/>
                  <a:gd name="T8" fmla="*/ 302 w 587"/>
                  <a:gd name="T9" fmla="*/ 341 h 342"/>
                  <a:gd name="T10" fmla="*/ 305 w 587"/>
                  <a:gd name="T11" fmla="*/ 342 h 342"/>
                  <a:gd name="T12" fmla="*/ 587 w 587"/>
                  <a:gd name="T13" fmla="*/ 4 h 342"/>
                  <a:gd name="T14" fmla="*/ 587 w 587"/>
                  <a:gd name="T15" fmla="*/ 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342">
                    <a:moveTo>
                      <a:pt x="587" y="0"/>
                    </a:moveTo>
                    <a:cubicBezTo>
                      <a:pt x="0" y="0"/>
                      <a:pt x="0" y="0"/>
                      <a:pt x="0" y="0"/>
                    </a:cubicBezTo>
                    <a:cubicBezTo>
                      <a:pt x="0" y="272"/>
                      <a:pt x="0" y="272"/>
                      <a:pt x="0" y="272"/>
                    </a:cubicBezTo>
                    <a:cubicBezTo>
                      <a:pt x="9" y="271"/>
                      <a:pt x="18" y="271"/>
                      <a:pt x="26" y="271"/>
                    </a:cubicBezTo>
                    <a:cubicBezTo>
                      <a:pt x="122" y="271"/>
                      <a:pt x="217" y="295"/>
                      <a:pt x="302" y="341"/>
                    </a:cubicBezTo>
                    <a:cubicBezTo>
                      <a:pt x="305" y="342"/>
                      <a:pt x="305" y="342"/>
                      <a:pt x="305" y="342"/>
                    </a:cubicBezTo>
                    <a:cubicBezTo>
                      <a:pt x="587" y="4"/>
                      <a:pt x="587" y="4"/>
                      <a:pt x="587" y="4"/>
                    </a:cubicBez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
                <a:extLst>
                  <a:ext uri="{FF2B5EF4-FFF2-40B4-BE49-F238E27FC236}">
                    <a16:creationId xmlns:a16="http://schemas.microsoft.com/office/drawing/2014/main" id="{0DE2BA3E-30F5-4B14-8AE6-DF342C50B655}"/>
                  </a:ext>
                </a:extLst>
              </p:cNvPr>
              <p:cNvSpPr>
                <a:spLocks/>
              </p:cNvSpPr>
              <p:nvPr/>
            </p:nvSpPr>
            <p:spPr bwMode="auto">
              <a:xfrm>
                <a:off x="95" y="3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
                <a:extLst>
                  <a:ext uri="{FF2B5EF4-FFF2-40B4-BE49-F238E27FC236}">
                    <a16:creationId xmlns:a16="http://schemas.microsoft.com/office/drawing/2014/main" id="{976ED8A5-B6F6-497B-A715-9C8C0AE8E7BD}"/>
                  </a:ext>
                </a:extLst>
              </p:cNvPr>
              <p:cNvSpPr>
                <a:spLocks noChangeArrowheads="1"/>
              </p:cNvSpPr>
              <p:nvPr/>
            </p:nvSpPr>
            <p:spPr bwMode="auto">
              <a:xfrm>
                <a:off x="-822" y="1131"/>
                <a:ext cx="1"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749D4F45-AEF1-4D15-B997-C1CE8B02A5D7}"/>
                  </a:ext>
                </a:extLst>
              </p:cNvPr>
              <p:cNvSpPr>
                <a:spLocks/>
              </p:cNvSpPr>
              <p:nvPr/>
            </p:nvSpPr>
            <p:spPr bwMode="auto">
              <a:xfrm>
                <a:off x="-525" y="415"/>
                <a:ext cx="1079" cy="780"/>
              </a:xfrm>
              <a:custGeom>
                <a:avLst/>
                <a:gdLst>
                  <a:gd name="T0" fmla="*/ 0 w 458"/>
                  <a:gd name="T1" fmla="*/ 330 h 330"/>
                  <a:gd name="T2" fmla="*/ 458 w 458"/>
                  <a:gd name="T3" fmla="*/ 330 h 330"/>
                  <a:gd name="T4" fmla="*/ 275 w 458"/>
                  <a:gd name="T5" fmla="*/ 0 h 330"/>
                  <a:gd name="T6" fmla="*/ 0 w 458"/>
                  <a:gd name="T7" fmla="*/ 330 h 330"/>
                </a:gdLst>
                <a:ahLst/>
                <a:cxnLst>
                  <a:cxn ang="0">
                    <a:pos x="T0" y="T1"/>
                  </a:cxn>
                  <a:cxn ang="0">
                    <a:pos x="T2" y="T3"/>
                  </a:cxn>
                  <a:cxn ang="0">
                    <a:pos x="T4" y="T5"/>
                  </a:cxn>
                  <a:cxn ang="0">
                    <a:pos x="T6" y="T7"/>
                  </a:cxn>
                </a:cxnLst>
                <a:rect l="0" t="0" r="r" b="b"/>
                <a:pathLst>
                  <a:path w="458" h="330">
                    <a:moveTo>
                      <a:pt x="0" y="330"/>
                    </a:moveTo>
                    <a:cubicBezTo>
                      <a:pt x="458" y="330"/>
                      <a:pt x="458" y="330"/>
                      <a:pt x="458" y="330"/>
                    </a:cubicBezTo>
                    <a:cubicBezTo>
                      <a:pt x="436" y="199"/>
                      <a:pt x="370" y="84"/>
                      <a:pt x="275" y="0"/>
                    </a:cubicBezTo>
                    <a:lnTo>
                      <a:pt x="0"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1">
                <a:extLst>
                  <a:ext uri="{FF2B5EF4-FFF2-40B4-BE49-F238E27FC236}">
                    <a16:creationId xmlns:a16="http://schemas.microsoft.com/office/drawing/2014/main" id="{5E600049-8106-4437-98E2-623F6C84AA84}"/>
                  </a:ext>
                </a:extLst>
              </p:cNvPr>
              <p:cNvSpPr>
                <a:spLocks/>
              </p:cNvSpPr>
              <p:nvPr/>
            </p:nvSpPr>
            <p:spPr bwMode="auto">
              <a:xfrm>
                <a:off x="-822" y="257"/>
                <a:ext cx="917" cy="938"/>
              </a:xfrm>
              <a:custGeom>
                <a:avLst/>
                <a:gdLst>
                  <a:gd name="T0" fmla="*/ 389 w 389"/>
                  <a:gd name="T1" fmla="*/ 56 h 397"/>
                  <a:gd name="T2" fmla="*/ 308 w 389"/>
                  <a:gd name="T3" fmla="*/ 0 h 397"/>
                  <a:gd name="T4" fmla="*/ 0 w 389"/>
                  <a:gd name="T5" fmla="*/ 370 h 397"/>
                  <a:gd name="T6" fmla="*/ 0 w 389"/>
                  <a:gd name="T7" fmla="*/ 397 h 397"/>
                  <a:gd name="T8" fmla="*/ 105 w 389"/>
                  <a:gd name="T9" fmla="*/ 397 h 397"/>
                  <a:gd name="T10" fmla="*/ 389 w 389"/>
                  <a:gd name="T11" fmla="*/ 56 h 397"/>
                  <a:gd name="T12" fmla="*/ 389 w 389"/>
                  <a:gd name="T13" fmla="*/ 56 h 397"/>
                </a:gdLst>
                <a:ahLst/>
                <a:cxnLst>
                  <a:cxn ang="0">
                    <a:pos x="T0" y="T1"/>
                  </a:cxn>
                  <a:cxn ang="0">
                    <a:pos x="T2" y="T3"/>
                  </a:cxn>
                  <a:cxn ang="0">
                    <a:pos x="T4" y="T5"/>
                  </a:cxn>
                  <a:cxn ang="0">
                    <a:pos x="T6" y="T7"/>
                  </a:cxn>
                  <a:cxn ang="0">
                    <a:pos x="T8" y="T9"/>
                  </a:cxn>
                  <a:cxn ang="0">
                    <a:pos x="T10" y="T11"/>
                  </a:cxn>
                  <a:cxn ang="0">
                    <a:pos x="T12" y="T13"/>
                  </a:cxn>
                </a:cxnLst>
                <a:rect l="0" t="0" r="r" b="b"/>
                <a:pathLst>
                  <a:path w="389" h="397">
                    <a:moveTo>
                      <a:pt x="389" y="56"/>
                    </a:moveTo>
                    <a:cubicBezTo>
                      <a:pt x="364" y="35"/>
                      <a:pt x="337" y="16"/>
                      <a:pt x="308" y="0"/>
                    </a:cubicBezTo>
                    <a:cubicBezTo>
                      <a:pt x="0" y="370"/>
                      <a:pt x="0" y="370"/>
                      <a:pt x="0" y="370"/>
                    </a:cubicBezTo>
                    <a:cubicBezTo>
                      <a:pt x="0" y="397"/>
                      <a:pt x="0" y="397"/>
                      <a:pt x="0" y="397"/>
                    </a:cubicBezTo>
                    <a:cubicBezTo>
                      <a:pt x="105" y="397"/>
                      <a:pt x="105" y="397"/>
                      <a:pt x="105" y="397"/>
                    </a:cubicBezTo>
                    <a:cubicBezTo>
                      <a:pt x="389" y="56"/>
                      <a:pt x="389" y="56"/>
                      <a:pt x="389" y="56"/>
                    </a:cubicBezTo>
                    <a:cubicBezTo>
                      <a:pt x="389" y="56"/>
                      <a:pt x="389" y="56"/>
                      <a:pt x="38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2">
                <a:extLst>
                  <a:ext uri="{FF2B5EF4-FFF2-40B4-BE49-F238E27FC236}">
                    <a16:creationId xmlns:a16="http://schemas.microsoft.com/office/drawing/2014/main" id="{584407DC-3999-4189-AC89-05D4E6498201}"/>
                  </a:ext>
                </a:extLst>
              </p:cNvPr>
              <p:cNvSpPr>
                <a:spLocks/>
              </p:cNvSpPr>
              <p:nvPr/>
            </p:nvSpPr>
            <p:spPr bwMode="auto">
              <a:xfrm>
                <a:off x="-822" y="77"/>
                <a:ext cx="693" cy="995"/>
              </a:xfrm>
              <a:custGeom>
                <a:avLst/>
                <a:gdLst>
                  <a:gd name="T0" fmla="*/ 0 w 294"/>
                  <a:gd name="T1" fmla="*/ 1 h 421"/>
                  <a:gd name="T2" fmla="*/ 0 w 294"/>
                  <a:gd name="T3" fmla="*/ 421 h 421"/>
                  <a:gd name="T4" fmla="*/ 294 w 294"/>
                  <a:gd name="T5" fmla="*/ 68 h 421"/>
                  <a:gd name="T6" fmla="*/ 26 w 294"/>
                  <a:gd name="T7" fmla="*/ 0 h 421"/>
                  <a:gd name="T8" fmla="*/ 0 w 294"/>
                  <a:gd name="T9" fmla="*/ 1 h 421"/>
                </a:gdLst>
                <a:ahLst/>
                <a:cxnLst>
                  <a:cxn ang="0">
                    <a:pos x="T0" y="T1"/>
                  </a:cxn>
                  <a:cxn ang="0">
                    <a:pos x="T2" y="T3"/>
                  </a:cxn>
                  <a:cxn ang="0">
                    <a:pos x="T4" y="T5"/>
                  </a:cxn>
                  <a:cxn ang="0">
                    <a:pos x="T6" y="T7"/>
                  </a:cxn>
                  <a:cxn ang="0">
                    <a:pos x="T8" y="T9"/>
                  </a:cxn>
                </a:cxnLst>
                <a:rect l="0" t="0" r="r" b="b"/>
                <a:pathLst>
                  <a:path w="294" h="421">
                    <a:moveTo>
                      <a:pt x="0" y="1"/>
                    </a:moveTo>
                    <a:cubicBezTo>
                      <a:pt x="0" y="421"/>
                      <a:pt x="0" y="421"/>
                      <a:pt x="0" y="421"/>
                    </a:cubicBezTo>
                    <a:cubicBezTo>
                      <a:pt x="294" y="68"/>
                      <a:pt x="294" y="68"/>
                      <a:pt x="294" y="68"/>
                    </a:cubicBezTo>
                    <a:cubicBezTo>
                      <a:pt x="214" y="25"/>
                      <a:pt x="123" y="0"/>
                      <a:pt x="26" y="0"/>
                    </a:cubicBezTo>
                    <a:cubicBezTo>
                      <a:pt x="17" y="0"/>
                      <a:pt x="9"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3">
                <a:extLst>
                  <a:ext uri="{FF2B5EF4-FFF2-40B4-BE49-F238E27FC236}">
                    <a16:creationId xmlns:a16="http://schemas.microsoft.com/office/drawing/2014/main" id="{D0ABBF3B-9D8E-4E0B-9424-AF165B96F818}"/>
                  </a:ext>
                </a:extLst>
              </p:cNvPr>
              <p:cNvSpPr>
                <a:spLocks/>
              </p:cNvSpPr>
              <p:nvPr/>
            </p:nvSpPr>
            <p:spPr bwMode="auto">
              <a:xfrm>
                <a:off x="-2560" y="-600"/>
                <a:ext cx="832" cy="925"/>
              </a:xfrm>
              <a:custGeom>
                <a:avLst/>
                <a:gdLst>
                  <a:gd name="T0" fmla="*/ 353 w 353"/>
                  <a:gd name="T1" fmla="*/ 392 h 392"/>
                  <a:gd name="T2" fmla="*/ 353 w 353"/>
                  <a:gd name="T3" fmla="*/ 245 h 392"/>
                  <a:gd name="T4" fmla="*/ 108 w 353"/>
                  <a:gd name="T5" fmla="*/ 0 h 392"/>
                  <a:gd name="T6" fmla="*/ 0 w 353"/>
                  <a:gd name="T7" fmla="*/ 0 h 392"/>
                  <a:gd name="T8" fmla="*/ 0 w 353"/>
                  <a:gd name="T9" fmla="*/ 392 h 392"/>
                  <a:gd name="T10" fmla="*/ 353 w 353"/>
                  <a:gd name="T11" fmla="*/ 392 h 392"/>
                </a:gdLst>
                <a:ahLst/>
                <a:cxnLst>
                  <a:cxn ang="0">
                    <a:pos x="T0" y="T1"/>
                  </a:cxn>
                  <a:cxn ang="0">
                    <a:pos x="T2" y="T3"/>
                  </a:cxn>
                  <a:cxn ang="0">
                    <a:pos x="T4" y="T5"/>
                  </a:cxn>
                  <a:cxn ang="0">
                    <a:pos x="T6" y="T7"/>
                  </a:cxn>
                  <a:cxn ang="0">
                    <a:pos x="T8" y="T9"/>
                  </a:cxn>
                  <a:cxn ang="0">
                    <a:pos x="T10" y="T11"/>
                  </a:cxn>
                </a:cxnLst>
                <a:rect l="0" t="0" r="r" b="b"/>
                <a:pathLst>
                  <a:path w="353" h="392">
                    <a:moveTo>
                      <a:pt x="353" y="392"/>
                    </a:moveTo>
                    <a:cubicBezTo>
                      <a:pt x="353" y="245"/>
                      <a:pt x="353" y="245"/>
                      <a:pt x="353" y="245"/>
                    </a:cubicBezTo>
                    <a:cubicBezTo>
                      <a:pt x="353" y="110"/>
                      <a:pt x="243" y="0"/>
                      <a:pt x="108" y="0"/>
                    </a:cubicBezTo>
                    <a:cubicBezTo>
                      <a:pt x="0" y="0"/>
                      <a:pt x="0" y="0"/>
                      <a:pt x="0" y="0"/>
                    </a:cubicBezTo>
                    <a:cubicBezTo>
                      <a:pt x="0" y="392"/>
                      <a:pt x="0" y="392"/>
                      <a:pt x="0" y="392"/>
                    </a:cubicBezTo>
                    <a:lnTo>
                      <a:pt x="353"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
                <a:extLst>
                  <a:ext uri="{FF2B5EF4-FFF2-40B4-BE49-F238E27FC236}">
                    <a16:creationId xmlns:a16="http://schemas.microsoft.com/office/drawing/2014/main" id="{3A6B3A42-2ACE-444E-8FC6-3EF77E5258C3}"/>
                  </a:ext>
                </a:extLst>
              </p:cNvPr>
              <p:cNvSpPr>
                <a:spLocks/>
              </p:cNvSpPr>
              <p:nvPr/>
            </p:nvSpPr>
            <p:spPr bwMode="auto">
              <a:xfrm>
                <a:off x="-3508" y="42"/>
                <a:ext cx="630" cy="513"/>
              </a:xfrm>
              <a:custGeom>
                <a:avLst/>
                <a:gdLst>
                  <a:gd name="T0" fmla="*/ 158 w 267"/>
                  <a:gd name="T1" fmla="*/ 0 h 217"/>
                  <a:gd name="T2" fmla="*/ 0 w 267"/>
                  <a:gd name="T3" fmla="*/ 0 h 217"/>
                  <a:gd name="T4" fmla="*/ 16 w 267"/>
                  <a:gd name="T5" fmla="*/ 116 h 217"/>
                  <a:gd name="T6" fmla="*/ 4 w 267"/>
                  <a:gd name="T7" fmla="*/ 217 h 217"/>
                  <a:gd name="T8" fmla="*/ 158 w 267"/>
                  <a:gd name="T9" fmla="*/ 217 h 217"/>
                  <a:gd name="T10" fmla="*/ 267 w 267"/>
                  <a:gd name="T11" fmla="*/ 108 h 217"/>
                  <a:gd name="T12" fmla="*/ 267 w 267"/>
                  <a:gd name="T13" fmla="*/ 108 h 217"/>
                  <a:gd name="T14" fmla="*/ 158 w 267"/>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217">
                    <a:moveTo>
                      <a:pt x="158" y="0"/>
                    </a:moveTo>
                    <a:cubicBezTo>
                      <a:pt x="0" y="0"/>
                      <a:pt x="0" y="0"/>
                      <a:pt x="0" y="0"/>
                    </a:cubicBezTo>
                    <a:cubicBezTo>
                      <a:pt x="10" y="38"/>
                      <a:pt x="16" y="77"/>
                      <a:pt x="16" y="116"/>
                    </a:cubicBezTo>
                    <a:cubicBezTo>
                      <a:pt x="16" y="150"/>
                      <a:pt x="12" y="184"/>
                      <a:pt x="4" y="217"/>
                    </a:cubicBezTo>
                    <a:cubicBezTo>
                      <a:pt x="158" y="217"/>
                      <a:pt x="158" y="217"/>
                      <a:pt x="158" y="217"/>
                    </a:cubicBezTo>
                    <a:cubicBezTo>
                      <a:pt x="218" y="217"/>
                      <a:pt x="267" y="168"/>
                      <a:pt x="267" y="108"/>
                    </a:cubicBezTo>
                    <a:cubicBezTo>
                      <a:pt x="267" y="108"/>
                      <a:pt x="267" y="108"/>
                      <a:pt x="267" y="108"/>
                    </a:cubicBezTo>
                    <a:cubicBezTo>
                      <a:pt x="267" y="48"/>
                      <a:pt x="218"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
                <a:extLst>
                  <a:ext uri="{FF2B5EF4-FFF2-40B4-BE49-F238E27FC236}">
                    <a16:creationId xmlns:a16="http://schemas.microsoft.com/office/drawing/2014/main" id="{280D994F-167A-488D-9075-2B4BCE644ACE}"/>
                  </a:ext>
                </a:extLst>
              </p:cNvPr>
              <p:cNvSpPr>
                <a:spLocks/>
              </p:cNvSpPr>
              <p:nvPr/>
            </p:nvSpPr>
            <p:spPr bwMode="auto">
              <a:xfrm>
                <a:off x="-4347" y="42"/>
                <a:ext cx="839" cy="513"/>
              </a:xfrm>
              <a:custGeom>
                <a:avLst/>
                <a:gdLst>
                  <a:gd name="T0" fmla="*/ 0 w 356"/>
                  <a:gd name="T1" fmla="*/ 104 h 217"/>
                  <a:gd name="T2" fmla="*/ 16 w 356"/>
                  <a:gd name="T3" fmla="*/ 217 h 217"/>
                  <a:gd name="T4" fmla="*/ 344 w 356"/>
                  <a:gd name="T5" fmla="*/ 217 h 217"/>
                  <a:gd name="T6" fmla="*/ 356 w 356"/>
                  <a:gd name="T7" fmla="*/ 116 h 217"/>
                  <a:gd name="T8" fmla="*/ 340 w 356"/>
                  <a:gd name="T9" fmla="*/ 0 h 217"/>
                  <a:gd name="T10" fmla="*/ 14 w 356"/>
                  <a:gd name="T11" fmla="*/ 0 h 217"/>
                  <a:gd name="T12" fmla="*/ 0 w 356"/>
                  <a:gd name="T13" fmla="*/ 104 h 217"/>
                </a:gdLst>
                <a:ahLst/>
                <a:cxnLst>
                  <a:cxn ang="0">
                    <a:pos x="T0" y="T1"/>
                  </a:cxn>
                  <a:cxn ang="0">
                    <a:pos x="T2" y="T3"/>
                  </a:cxn>
                  <a:cxn ang="0">
                    <a:pos x="T4" y="T5"/>
                  </a:cxn>
                  <a:cxn ang="0">
                    <a:pos x="T6" y="T7"/>
                  </a:cxn>
                  <a:cxn ang="0">
                    <a:pos x="T8" y="T9"/>
                  </a:cxn>
                  <a:cxn ang="0">
                    <a:pos x="T10" y="T11"/>
                  </a:cxn>
                  <a:cxn ang="0">
                    <a:pos x="T12" y="T13"/>
                  </a:cxn>
                </a:cxnLst>
                <a:rect l="0" t="0" r="r" b="b"/>
                <a:pathLst>
                  <a:path w="356" h="217">
                    <a:moveTo>
                      <a:pt x="0" y="104"/>
                    </a:moveTo>
                    <a:cubicBezTo>
                      <a:pt x="0" y="143"/>
                      <a:pt x="5" y="181"/>
                      <a:pt x="16" y="217"/>
                    </a:cubicBezTo>
                    <a:cubicBezTo>
                      <a:pt x="344" y="217"/>
                      <a:pt x="344" y="217"/>
                      <a:pt x="344" y="217"/>
                    </a:cubicBezTo>
                    <a:cubicBezTo>
                      <a:pt x="352" y="185"/>
                      <a:pt x="356" y="151"/>
                      <a:pt x="356" y="116"/>
                    </a:cubicBezTo>
                    <a:cubicBezTo>
                      <a:pt x="356" y="76"/>
                      <a:pt x="350" y="37"/>
                      <a:pt x="340" y="0"/>
                    </a:cubicBezTo>
                    <a:cubicBezTo>
                      <a:pt x="14" y="0"/>
                      <a:pt x="14" y="0"/>
                      <a:pt x="14" y="0"/>
                    </a:cubicBezTo>
                    <a:cubicBezTo>
                      <a:pt x="5" y="33"/>
                      <a:pt x="0" y="68"/>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6">
                <a:extLst>
                  <a:ext uri="{FF2B5EF4-FFF2-40B4-BE49-F238E27FC236}">
                    <a16:creationId xmlns:a16="http://schemas.microsoft.com/office/drawing/2014/main" id="{D182AB80-27EB-40AF-B110-21857175C78E}"/>
                  </a:ext>
                </a:extLst>
              </p:cNvPr>
              <p:cNvSpPr>
                <a:spLocks/>
              </p:cNvSpPr>
              <p:nvPr/>
            </p:nvSpPr>
            <p:spPr bwMode="auto">
              <a:xfrm>
                <a:off x="-3812" y="701"/>
                <a:ext cx="1106" cy="505"/>
              </a:xfrm>
              <a:custGeom>
                <a:avLst/>
                <a:gdLst>
                  <a:gd name="T0" fmla="*/ 340 w 469"/>
                  <a:gd name="T1" fmla="*/ 0 h 214"/>
                  <a:gd name="T2" fmla="*/ 123 w 469"/>
                  <a:gd name="T3" fmla="*/ 0 h 214"/>
                  <a:gd name="T4" fmla="*/ 121 w 469"/>
                  <a:gd name="T5" fmla="*/ 6 h 214"/>
                  <a:gd name="T6" fmla="*/ 0 w 469"/>
                  <a:gd name="T7" fmla="*/ 179 h 214"/>
                  <a:gd name="T8" fmla="*/ 162 w 469"/>
                  <a:gd name="T9" fmla="*/ 214 h 214"/>
                  <a:gd name="T10" fmla="*/ 469 w 469"/>
                  <a:gd name="T11" fmla="*/ 64 h 214"/>
                  <a:gd name="T12" fmla="*/ 340 w 469"/>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469" h="214">
                    <a:moveTo>
                      <a:pt x="340" y="0"/>
                    </a:moveTo>
                    <a:cubicBezTo>
                      <a:pt x="123" y="0"/>
                      <a:pt x="123" y="0"/>
                      <a:pt x="123" y="0"/>
                    </a:cubicBezTo>
                    <a:cubicBezTo>
                      <a:pt x="121" y="6"/>
                      <a:pt x="121" y="6"/>
                      <a:pt x="121" y="6"/>
                    </a:cubicBezTo>
                    <a:cubicBezTo>
                      <a:pt x="95" y="71"/>
                      <a:pt x="53" y="131"/>
                      <a:pt x="0" y="179"/>
                    </a:cubicBezTo>
                    <a:cubicBezTo>
                      <a:pt x="49" y="201"/>
                      <a:pt x="104" y="214"/>
                      <a:pt x="162" y="214"/>
                    </a:cubicBezTo>
                    <a:cubicBezTo>
                      <a:pt x="286" y="214"/>
                      <a:pt x="397" y="155"/>
                      <a:pt x="469" y="64"/>
                    </a:cubicBezTo>
                    <a:cubicBezTo>
                      <a:pt x="439" y="25"/>
                      <a:pt x="392" y="0"/>
                      <a:pt x="3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7">
                <a:extLst>
                  <a:ext uri="{FF2B5EF4-FFF2-40B4-BE49-F238E27FC236}">
                    <a16:creationId xmlns:a16="http://schemas.microsoft.com/office/drawing/2014/main" id="{B2D02E65-C95E-488D-A8E6-57BAF3AB186A}"/>
                  </a:ext>
                </a:extLst>
              </p:cNvPr>
              <p:cNvSpPr>
                <a:spLocks/>
              </p:cNvSpPr>
              <p:nvPr/>
            </p:nvSpPr>
            <p:spPr bwMode="auto">
              <a:xfrm>
                <a:off x="-4251" y="701"/>
                <a:ext cx="689" cy="404"/>
              </a:xfrm>
              <a:custGeom>
                <a:avLst/>
                <a:gdLst>
                  <a:gd name="T0" fmla="*/ 292 w 292"/>
                  <a:gd name="T1" fmla="*/ 0 h 171"/>
                  <a:gd name="T2" fmla="*/ 283 w 292"/>
                  <a:gd name="T3" fmla="*/ 0 h 171"/>
                  <a:gd name="T4" fmla="*/ 0 w 292"/>
                  <a:gd name="T5" fmla="*/ 0 h 171"/>
                  <a:gd name="T6" fmla="*/ 162 w 292"/>
                  <a:gd name="T7" fmla="*/ 167 h 171"/>
                  <a:gd name="T8" fmla="*/ 170 w 292"/>
                  <a:gd name="T9" fmla="*/ 171 h 171"/>
                  <a:gd name="T10" fmla="*/ 292 w 292"/>
                  <a:gd name="T11" fmla="*/ 0 h 171"/>
                </a:gdLst>
                <a:ahLst/>
                <a:cxnLst>
                  <a:cxn ang="0">
                    <a:pos x="T0" y="T1"/>
                  </a:cxn>
                  <a:cxn ang="0">
                    <a:pos x="T2" y="T3"/>
                  </a:cxn>
                  <a:cxn ang="0">
                    <a:pos x="T4" y="T5"/>
                  </a:cxn>
                  <a:cxn ang="0">
                    <a:pos x="T6" y="T7"/>
                  </a:cxn>
                  <a:cxn ang="0">
                    <a:pos x="T8" y="T9"/>
                  </a:cxn>
                  <a:cxn ang="0">
                    <a:pos x="T10" y="T11"/>
                  </a:cxn>
                </a:cxnLst>
                <a:rect l="0" t="0" r="r" b="b"/>
                <a:pathLst>
                  <a:path w="292" h="171">
                    <a:moveTo>
                      <a:pt x="292" y="0"/>
                    </a:moveTo>
                    <a:cubicBezTo>
                      <a:pt x="283" y="0"/>
                      <a:pt x="283" y="0"/>
                      <a:pt x="283" y="0"/>
                    </a:cubicBezTo>
                    <a:cubicBezTo>
                      <a:pt x="0" y="0"/>
                      <a:pt x="0" y="0"/>
                      <a:pt x="0" y="0"/>
                    </a:cubicBezTo>
                    <a:cubicBezTo>
                      <a:pt x="36" y="71"/>
                      <a:pt x="93" y="129"/>
                      <a:pt x="162" y="167"/>
                    </a:cubicBezTo>
                    <a:cubicBezTo>
                      <a:pt x="165" y="168"/>
                      <a:pt x="167" y="170"/>
                      <a:pt x="170" y="171"/>
                    </a:cubicBezTo>
                    <a:cubicBezTo>
                      <a:pt x="223" y="125"/>
                      <a:pt x="265" y="66"/>
                      <a:pt x="2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8">
                <a:extLst>
                  <a:ext uri="{FF2B5EF4-FFF2-40B4-BE49-F238E27FC236}">
                    <a16:creationId xmlns:a16="http://schemas.microsoft.com/office/drawing/2014/main" id="{CBE317F6-0E27-4DA2-83EB-73BF9BC3E380}"/>
                  </a:ext>
                </a:extLst>
              </p:cNvPr>
              <p:cNvSpPr>
                <a:spLocks/>
              </p:cNvSpPr>
              <p:nvPr/>
            </p:nvSpPr>
            <p:spPr bwMode="auto">
              <a:xfrm>
                <a:off x="-3855" y="-631"/>
                <a:ext cx="1156" cy="529"/>
              </a:xfrm>
              <a:custGeom>
                <a:avLst/>
                <a:gdLst>
                  <a:gd name="T0" fmla="*/ 180 w 490"/>
                  <a:gd name="T1" fmla="*/ 0 h 224"/>
                  <a:gd name="T2" fmla="*/ 0 w 490"/>
                  <a:gd name="T3" fmla="*/ 44 h 224"/>
                  <a:gd name="T4" fmla="*/ 133 w 490"/>
                  <a:gd name="T5" fmla="*/ 218 h 224"/>
                  <a:gd name="T6" fmla="*/ 136 w 490"/>
                  <a:gd name="T7" fmla="*/ 224 h 224"/>
                  <a:gd name="T8" fmla="*/ 184 w 490"/>
                  <a:gd name="T9" fmla="*/ 224 h 224"/>
                  <a:gd name="T10" fmla="*/ 358 w 490"/>
                  <a:gd name="T11" fmla="*/ 224 h 224"/>
                  <a:gd name="T12" fmla="*/ 490 w 490"/>
                  <a:gd name="T13" fmla="*/ 155 h 224"/>
                  <a:gd name="T14" fmla="*/ 180 w 490"/>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224">
                    <a:moveTo>
                      <a:pt x="180" y="0"/>
                    </a:moveTo>
                    <a:cubicBezTo>
                      <a:pt x="115" y="0"/>
                      <a:pt x="54" y="16"/>
                      <a:pt x="0" y="44"/>
                    </a:cubicBezTo>
                    <a:cubicBezTo>
                      <a:pt x="57" y="91"/>
                      <a:pt x="103" y="151"/>
                      <a:pt x="133" y="218"/>
                    </a:cubicBezTo>
                    <a:cubicBezTo>
                      <a:pt x="136" y="224"/>
                      <a:pt x="136" y="224"/>
                      <a:pt x="136" y="224"/>
                    </a:cubicBezTo>
                    <a:cubicBezTo>
                      <a:pt x="184" y="224"/>
                      <a:pt x="184" y="224"/>
                      <a:pt x="184" y="224"/>
                    </a:cubicBezTo>
                    <a:cubicBezTo>
                      <a:pt x="358" y="224"/>
                      <a:pt x="358" y="224"/>
                      <a:pt x="358" y="224"/>
                    </a:cubicBezTo>
                    <a:cubicBezTo>
                      <a:pt x="413" y="224"/>
                      <a:pt x="461" y="197"/>
                      <a:pt x="490" y="155"/>
                    </a:cubicBezTo>
                    <a:cubicBezTo>
                      <a:pt x="419" y="61"/>
                      <a:pt x="307"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9">
                <a:extLst>
                  <a:ext uri="{FF2B5EF4-FFF2-40B4-BE49-F238E27FC236}">
                    <a16:creationId xmlns:a16="http://schemas.microsoft.com/office/drawing/2014/main" id="{3C0AB8F5-320C-4992-9E76-F70C331BE179}"/>
                  </a:ext>
                </a:extLst>
              </p:cNvPr>
              <p:cNvSpPr>
                <a:spLocks/>
              </p:cNvSpPr>
              <p:nvPr/>
            </p:nvSpPr>
            <p:spPr bwMode="auto">
              <a:xfrm>
                <a:off x="-4262" y="-508"/>
                <a:ext cx="686" cy="406"/>
              </a:xfrm>
              <a:custGeom>
                <a:avLst/>
                <a:gdLst>
                  <a:gd name="T0" fmla="*/ 151 w 291"/>
                  <a:gd name="T1" fmla="*/ 5 h 172"/>
                  <a:gd name="T2" fmla="*/ 150 w 291"/>
                  <a:gd name="T3" fmla="*/ 5 h 172"/>
                  <a:gd name="T4" fmla="*/ 150 w 291"/>
                  <a:gd name="T5" fmla="*/ 5 h 172"/>
                  <a:gd name="T6" fmla="*/ 0 w 291"/>
                  <a:gd name="T7" fmla="*/ 172 h 172"/>
                  <a:gd name="T8" fmla="*/ 121 w 291"/>
                  <a:gd name="T9" fmla="*/ 172 h 172"/>
                  <a:gd name="T10" fmla="*/ 282 w 291"/>
                  <a:gd name="T11" fmla="*/ 172 h 172"/>
                  <a:gd name="T12" fmla="*/ 291 w 291"/>
                  <a:gd name="T13" fmla="*/ 172 h 172"/>
                  <a:gd name="T14" fmla="*/ 158 w 291"/>
                  <a:gd name="T15" fmla="*/ 0 h 172"/>
                  <a:gd name="T16" fmla="*/ 151 w 291"/>
                  <a:gd name="T17"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172">
                    <a:moveTo>
                      <a:pt x="151" y="5"/>
                    </a:moveTo>
                    <a:cubicBezTo>
                      <a:pt x="151" y="5"/>
                      <a:pt x="150" y="5"/>
                      <a:pt x="150" y="5"/>
                    </a:cubicBezTo>
                    <a:cubicBezTo>
                      <a:pt x="150" y="5"/>
                      <a:pt x="150" y="5"/>
                      <a:pt x="150" y="5"/>
                    </a:cubicBezTo>
                    <a:cubicBezTo>
                      <a:pt x="85" y="45"/>
                      <a:pt x="33" y="103"/>
                      <a:pt x="0" y="172"/>
                    </a:cubicBezTo>
                    <a:cubicBezTo>
                      <a:pt x="121" y="172"/>
                      <a:pt x="121" y="172"/>
                      <a:pt x="121" y="172"/>
                    </a:cubicBezTo>
                    <a:cubicBezTo>
                      <a:pt x="282" y="172"/>
                      <a:pt x="282" y="172"/>
                      <a:pt x="282" y="172"/>
                    </a:cubicBezTo>
                    <a:cubicBezTo>
                      <a:pt x="291" y="172"/>
                      <a:pt x="291" y="172"/>
                      <a:pt x="291" y="172"/>
                    </a:cubicBezTo>
                    <a:cubicBezTo>
                      <a:pt x="262" y="105"/>
                      <a:pt x="215" y="46"/>
                      <a:pt x="158" y="0"/>
                    </a:cubicBezTo>
                    <a:cubicBezTo>
                      <a:pt x="156" y="2"/>
                      <a:pt x="153" y="3"/>
                      <a:pt x="1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40">
                <a:extLst>
                  <a:ext uri="{FF2B5EF4-FFF2-40B4-BE49-F238E27FC236}">
                    <a16:creationId xmlns:a16="http://schemas.microsoft.com/office/drawing/2014/main" id="{D8EC57FD-31FF-47D0-A37C-A9251F52CBC7}"/>
                  </a:ext>
                </a:extLst>
              </p:cNvPr>
              <p:cNvSpPr>
                <a:spLocks noChangeArrowheads="1"/>
              </p:cNvSpPr>
              <p:nvPr/>
            </p:nvSpPr>
            <p:spPr bwMode="auto">
              <a:xfrm>
                <a:off x="-1473" y="363"/>
                <a:ext cx="50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1">
                <a:extLst>
                  <a:ext uri="{FF2B5EF4-FFF2-40B4-BE49-F238E27FC236}">
                    <a16:creationId xmlns:a16="http://schemas.microsoft.com/office/drawing/2014/main" id="{AFC0992B-AB0A-4AE3-8EFC-D1D7F8452B20}"/>
                  </a:ext>
                </a:extLst>
              </p:cNvPr>
              <p:cNvSpPr>
                <a:spLocks/>
              </p:cNvSpPr>
              <p:nvPr/>
            </p:nvSpPr>
            <p:spPr bwMode="auto">
              <a:xfrm>
                <a:off x="-2560" y="363"/>
                <a:ext cx="832" cy="832"/>
              </a:xfrm>
              <a:custGeom>
                <a:avLst/>
                <a:gdLst>
                  <a:gd name="T0" fmla="*/ 0 w 353"/>
                  <a:gd name="T1" fmla="*/ 0 h 352"/>
                  <a:gd name="T2" fmla="*/ 0 w 353"/>
                  <a:gd name="T3" fmla="*/ 0 h 352"/>
                  <a:gd name="T4" fmla="*/ 352 w 353"/>
                  <a:gd name="T5" fmla="*/ 352 h 352"/>
                  <a:gd name="T6" fmla="*/ 353 w 353"/>
                  <a:gd name="T7" fmla="*/ 352 h 352"/>
                  <a:gd name="T8" fmla="*/ 353 w 353"/>
                  <a:gd name="T9" fmla="*/ 0 h 352"/>
                  <a:gd name="T10" fmla="*/ 0 w 353"/>
                  <a:gd name="T11" fmla="*/ 0 h 352"/>
                </a:gdLst>
                <a:ahLst/>
                <a:cxnLst>
                  <a:cxn ang="0">
                    <a:pos x="T0" y="T1"/>
                  </a:cxn>
                  <a:cxn ang="0">
                    <a:pos x="T2" y="T3"/>
                  </a:cxn>
                  <a:cxn ang="0">
                    <a:pos x="T4" y="T5"/>
                  </a:cxn>
                  <a:cxn ang="0">
                    <a:pos x="T6" y="T7"/>
                  </a:cxn>
                  <a:cxn ang="0">
                    <a:pos x="T8" y="T9"/>
                  </a:cxn>
                  <a:cxn ang="0">
                    <a:pos x="T10" y="T11"/>
                  </a:cxn>
                </a:cxnLst>
                <a:rect l="0" t="0" r="r" b="b"/>
                <a:pathLst>
                  <a:path w="353" h="352">
                    <a:moveTo>
                      <a:pt x="0" y="0"/>
                    </a:moveTo>
                    <a:cubicBezTo>
                      <a:pt x="0" y="0"/>
                      <a:pt x="0" y="0"/>
                      <a:pt x="0" y="0"/>
                    </a:cubicBezTo>
                    <a:cubicBezTo>
                      <a:pt x="0" y="194"/>
                      <a:pt x="157" y="352"/>
                      <a:pt x="352" y="352"/>
                    </a:cubicBezTo>
                    <a:cubicBezTo>
                      <a:pt x="353" y="352"/>
                      <a:pt x="353" y="352"/>
                      <a:pt x="353" y="352"/>
                    </a:cubicBezTo>
                    <a:cubicBezTo>
                      <a:pt x="353" y="0"/>
                      <a:pt x="353" y="0"/>
                      <a:pt x="3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2">
                <a:extLst>
                  <a:ext uri="{FF2B5EF4-FFF2-40B4-BE49-F238E27FC236}">
                    <a16:creationId xmlns:a16="http://schemas.microsoft.com/office/drawing/2014/main" id="{1B279788-E105-41F9-91FE-8CB84E814F1A}"/>
                  </a:ext>
                </a:extLst>
              </p:cNvPr>
              <p:cNvSpPr>
                <a:spLocks noChangeArrowheads="1"/>
              </p:cNvSpPr>
              <p:nvPr/>
            </p:nvSpPr>
            <p:spPr bwMode="auto">
              <a:xfrm>
                <a:off x="-1690" y="363"/>
                <a:ext cx="17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a:extLst>
              <a:ext uri="{FF2B5EF4-FFF2-40B4-BE49-F238E27FC236}">
                <a16:creationId xmlns:a16="http://schemas.microsoft.com/office/drawing/2014/main" id="{6EA43917-90B8-4A90-BE4C-E26A81199FF4}"/>
              </a:ext>
            </a:extLst>
          </p:cNvPr>
          <p:cNvGrpSpPr/>
          <p:nvPr/>
        </p:nvGrpSpPr>
        <p:grpSpPr>
          <a:xfrm>
            <a:off x="3648496" y="4861339"/>
            <a:ext cx="665568" cy="850326"/>
            <a:chOff x="3648496" y="5061631"/>
            <a:chExt cx="665568" cy="850326"/>
          </a:xfrm>
        </p:grpSpPr>
        <p:pic>
          <p:nvPicPr>
            <p:cNvPr id="81" name="Picture 80">
              <a:extLst>
                <a:ext uri="{FF2B5EF4-FFF2-40B4-BE49-F238E27FC236}">
                  <a16:creationId xmlns:a16="http://schemas.microsoft.com/office/drawing/2014/main" id="{AC7C3880-511D-41B6-ABA8-06D068A33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99" name="Rectangle 98">
              <a:extLst>
                <a:ext uri="{FF2B5EF4-FFF2-40B4-BE49-F238E27FC236}">
                  <a16:creationId xmlns:a16="http://schemas.microsoft.com/office/drawing/2014/main" id="{7804DD3D-B5D8-473A-B4DB-1CD659D005E0}"/>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grpSp>
        <p:nvGrpSpPr>
          <p:cNvPr id="122" name="Group 121">
            <a:extLst>
              <a:ext uri="{FF2B5EF4-FFF2-40B4-BE49-F238E27FC236}">
                <a16:creationId xmlns:a16="http://schemas.microsoft.com/office/drawing/2014/main" id="{7C4A02B8-629E-4CE8-9CA6-BF648F0F95B9}"/>
              </a:ext>
            </a:extLst>
          </p:cNvPr>
          <p:cNvGrpSpPr/>
          <p:nvPr/>
        </p:nvGrpSpPr>
        <p:grpSpPr>
          <a:xfrm>
            <a:off x="1781433" y="2773649"/>
            <a:ext cx="1237391" cy="1049746"/>
            <a:chOff x="1705111" y="2973941"/>
            <a:chExt cx="1237391" cy="1049746"/>
          </a:xfrm>
        </p:grpSpPr>
        <p:sp>
          <p:nvSpPr>
            <p:cNvPr id="54" name="Rectangle 53">
              <a:extLst>
                <a:ext uri="{FF2B5EF4-FFF2-40B4-BE49-F238E27FC236}">
                  <a16:creationId xmlns:a16="http://schemas.microsoft.com/office/drawing/2014/main" id="{044613AD-751E-4E03-A55F-443847A38857}"/>
                </a:ext>
              </a:extLst>
            </p:cNvPr>
            <p:cNvSpPr/>
            <p:nvPr/>
          </p:nvSpPr>
          <p:spPr>
            <a:xfrm>
              <a:off x="1705111"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Boards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grpSp>
          <p:nvGrpSpPr>
            <p:cNvPr id="127" name="Group 126">
              <a:extLst>
                <a:ext uri="{FF2B5EF4-FFF2-40B4-BE49-F238E27FC236}">
                  <a16:creationId xmlns:a16="http://schemas.microsoft.com/office/drawing/2014/main" id="{1B434E4D-C796-48AB-87B1-ABCC395031CD}"/>
                </a:ext>
              </a:extLst>
            </p:cNvPr>
            <p:cNvGrpSpPr>
              <a:grpSpLocks noChangeAspect="1"/>
            </p:cNvGrpSpPr>
            <p:nvPr/>
          </p:nvGrpSpPr>
          <p:grpSpPr>
            <a:xfrm>
              <a:off x="2072346" y="2973941"/>
              <a:ext cx="502920" cy="494650"/>
              <a:chOff x="8005483" y="2939497"/>
              <a:chExt cx="3679508" cy="3619003"/>
            </a:xfrm>
            <a:solidFill>
              <a:srgbClr val="000000"/>
            </a:solidFill>
          </p:grpSpPr>
          <p:sp>
            <p:nvSpPr>
              <p:cNvPr id="128" name="Freeform: Shape 127">
                <a:extLst>
                  <a:ext uri="{FF2B5EF4-FFF2-40B4-BE49-F238E27FC236}">
                    <a16:creationId xmlns:a16="http://schemas.microsoft.com/office/drawing/2014/main" id="{6AF8CCA3-8627-47E3-BD96-4D826801556A}"/>
                  </a:ext>
                </a:extLst>
              </p:cNvPr>
              <p:cNvSpPr>
                <a:spLocks/>
              </p:cNvSpPr>
              <p:nvPr/>
            </p:nvSpPr>
            <p:spPr bwMode="auto">
              <a:xfrm>
                <a:off x="8005483" y="2939497"/>
                <a:ext cx="3628448" cy="2803588"/>
              </a:xfrm>
              <a:custGeom>
                <a:avLst/>
                <a:gdLst>
                  <a:gd name="connsiteX0" fmla="*/ 324344 w 3628447"/>
                  <a:gd name="connsiteY0" fmla="*/ 1852725 h 2803588"/>
                  <a:gd name="connsiteX1" fmla="*/ 324344 w 3628447"/>
                  <a:gd name="connsiteY1" fmla="*/ 2336906 h 2803588"/>
                  <a:gd name="connsiteX2" fmla="*/ 1150369 w 3628447"/>
                  <a:gd name="connsiteY2" fmla="*/ 2336906 h 2803588"/>
                  <a:gd name="connsiteX3" fmla="*/ 1150369 w 3628447"/>
                  <a:gd name="connsiteY3" fmla="*/ 1852725 h 2803588"/>
                  <a:gd name="connsiteX4" fmla="*/ 1415210 w 3628447"/>
                  <a:gd name="connsiteY4" fmla="*/ 1072201 h 2803588"/>
                  <a:gd name="connsiteX5" fmla="*/ 1415210 w 3628447"/>
                  <a:gd name="connsiteY5" fmla="*/ 1556382 h 2803588"/>
                  <a:gd name="connsiteX6" fmla="*/ 2241234 w 3628447"/>
                  <a:gd name="connsiteY6" fmla="*/ 1556382 h 2803588"/>
                  <a:gd name="connsiteX7" fmla="*/ 2241234 w 3628447"/>
                  <a:gd name="connsiteY7" fmla="*/ 1072201 h 2803588"/>
                  <a:gd name="connsiteX8" fmla="*/ 324344 w 3628447"/>
                  <a:gd name="connsiteY8" fmla="*/ 1072201 h 2803588"/>
                  <a:gd name="connsiteX9" fmla="*/ 324344 w 3628447"/>
                  <a:gd name="connsiteY9" fmla="*/ 1556382 h 2803588"/>
                  <a:gd name="connsiteX10" fmla="*/ 1150369 w 3628447"/>
                  <a:gd name="connsiteY10" fmla="*/ 1556382 h 2803588"/>
                  <a:gd name="connsiteX11" fmla="*/ 1150369 w 3628447"/>
                  <a:gd name="connsiteY11" fmla="*/ 1072201 h 2803588"/>
                  <a:gd name="connsiteX12" fmla="*/ 2504914 w 3628447"/>
                  <a:gd name="connsiteY12" fmla="*/ 302175 h 2803588"/>
                  <a:gd name="connsiteX13" fmla="*/ 2504914 w 3628447"/>
                  <a:gd name="connsiteY13" fmla="*/ 786356 h 2803588"/>
                  <a:gd name="connsiteX14" fmla="*/ 3330939 w 3628447"/>
                  <a:gd name="connsiteY14" fmla="*/ 786356 h 2803588"/>
                  <a:gd name="connsiteX15" fmla="*/ 3330939 w 3628447"/>
                  <a:gd name="connsiteY15" fmla="*/ 302175 h 2803588"/>
                  <a:gd name="connsiteX16" fmla="*/ 1415210 w 3628447"/>
                  <a:gd name="connsiteY16" fmla="*/ 302175 h 2803588"/>
                  <a:gd name="connsiteX17" fmla="*/ 1415210 w 3628447"/>
                  <a:gd name="connsiteY17" fmla="*/ 786356 h 2803588"/>
                  <a:gd name="connsiteX18" fmla="*/ 2241234 w 3628447"/>
                  <a:gd name="connsiteY18" fmla="*/ 786356 h 2803588"/>
                  <a:gd name="connsiteX19" fmla="*/ 2241234 w 3628447"/>
                  <a:gd name="connsiteY19" fmla="*/ 302175 h 2803588"/>
                  <a:gd name="connsiteX20" fmla="*/ 324344 w 3628447"/>
                  <a:gd name="connsiteY20" fmla="*/ 302175 h 2803588"/>
                  <a:gd name="connsiteX21" fmla="*/ 324344 w 3628447"/>
                  <a:gd name="connsiteY21" fmla="*/ 786356 h 2803588"/>
                  <a:gd name="connsiteX22" fmla="*/ 1150369 w 3628447"/>
                  <a:gd name="connsiteY22" fmla="*/ 786356 h 2803588"/>
                  <a:gd name="connsiteX23" fmla="*/ 1150369 w 3628447"/>
                  <a:gd name="connsiteY23" fmla="*/ 302175 h 2803588"/>
                  <a:gd name="connsiteX24" fmla="*/ 154166 w 3628447"/>
                  <a:gd name="connsiteY24" fmla="*/ 0 h 2803588"/>
                  <a:gd name="connsiteX25" fmla="*/ 3474281 w 3628447"/>
                  <a:gd name="connsiteY25" fmla="*/ 0 h 2803588"/>
                  <a:gd name="connsiteX26" fmla="*/ 3628447 w 3628447"/>
                  <a:gd name="connsiteY26" fmla="*/ 153923 h 2803588"/>
                  <a:gd name="connsiteX27" fmla="*/ 3628447 w 3628447"/>
                  <a:gd name="connsiteY27" fmla="*/ 1217639 h 2803588"/>
                  <a:gd name="connsiteX28" fmla="*/ 3628447 w 3628447"/>
                  <a:gd name="connsiteY28" fmla="*/ 2045529 h 2803588"/>
                  <a:gd name="connsiteX29" fmla="*/ 3628447 w 3628447"/>
                  <a:gd name="connsiteY29" fmla="*/ 2070843 h 2803588"/>
                  <a:gd name="connsiteX30" fmla="*/ 3595353 w 3628447"/>
                  <a:gd name="connsiteY30" fmla="*/ 2016455 h 2803588"/>
                  <a:gd name="connsiteX31" fmla="*/ 2686919 w 3628447"/>
                  <a:gd name="connsiteY31" fmla="*/ 1534216 h 2803588"/>
                  <a:gd name="connsiteX32" fmla="*/ 1591385 w 3628447"/>
                  <a:gd name="connsiteY32" fmla="*/ 2628000 h 2803588"/>
                  <a:gd name="connsiteX33" fmla="*/ 1597041 w 3628447"/>
                  <a:gd name="connsiteY33" fmla="*/ 2739833 h 2803588"/>
                  <a:gd name="connsiteX34" fmla="*/ 1606787 w 3628447"/>
                  <a:gd name="connsiteY34" fmla="*/ 2803588 h 2803588"/>
                  <a:gd name="connsiteX35" fmla="*/ 1554840 w 3628447"/>
                  <a:gd name="connsiteY35" fmla="*/ 2803588 h 2803588"/>
                  <a:gd name="connsiteX36" fmla="*/ 154166 w 3628447"/>
                  <a:gd name="connsiteY36" fmla="*/ 2803588 h 2803588"/>
                  <a:gd name="connsiteX37" fmla="*/ 0 w 3628447"/>
                  <a:gd name="connsiteY37" fmla="*/ 2649665 h 2803588"/>
                  <a:gd name="connsiteX38" fmla="*/ 0 w 3628447"/>
                  <a:gd name="connsiteY38" fmla="*/ 153923 h 2803588"/>
                  <a:gd name="connsiteX39" fmla="*/ 154166 w 3628447"/>
                  <a:gd name="connsiteY39" fmla="*/ 0 h 28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28447" h="2803588">
                    <a:moveTo>
                      <a:pt x="324344" y="1852725"/>
                    </a:moveTo>
                    <a:lnTo>
                      <a:pt x="324344" y="2336906"/>
                    </a:lnTo>
                    <a:lnTo>
                      <a:pt x="1150369" y="2336906"/>
                    </a:lnTo>
                    <a:lnTo>
                      <a:pt x="1150369" y="1852725"/>
                    </a:lnTo>
                    <a:close/>
                    <a:moveTo>
                      <a:pt x="1415210" y="1072201"/>
                    </a:moveTo>
                    <a:lnTo>
                      <a:pt x="1415210" y="1556382"/>
                    </a:lnTo>
                    <a:lnTo>
                      <a:pt x="2241234" y="1556382"/>
                    </a:lnTo>
                    <a:lnTo>
                      <a:pt x="2241234" y="1072201"/>
                    </a:lnTo>
                    <a:close/>
                    <a:moveTo>
                      <a:pt x="324344" y="1072201"/>
                    </a:moveTo>
                    <a:lnTo>
                      <a:pt x="324344" y="1556382"/>
                    </a:lnTo>
                    <a:lnTo>
                      <a:pt x="1150369" y="1556382"/>
                    </a:lnTo>
                    <a:lnTo>
                      <a:pt x="1150369" y="1072201"/>
                    </a:lnTo>
                    <a:close/>
                    <a:moveTo>
                      <a:pt x="2504914" y="302175"/>
                    </a:moveTo>
                    <a:lnTo>
                      <a:pt x="2504914" y="786356"/>
                    </a:lnTo>
                    <a:lnTo>
                      <a:pt x="3330939" y="786356"/>
                    </a:lnTo>
                    <a:lnTo>
                      <a:pt x="3330939" y="302175"/>
                    </a:lnTo>
                    <a:close/>
                    <a:moveTo>
                      <a:pt x="1415210" y="302175"/>
                    </a:moveTo>
                    <a:lnTo>
                      <a:pt x="1415210" y="786356"/>
                    </a:lnTo>
                    <a:lnTo>
                      <a:pt x="2241234" y="786356"/>
                    </a:lnTo>
                    <a:lnTo>
                      <a:pt x="2241234" y="302175"/>
                    </a:lnTo>
                    <a:close/>
                    <a:moveTo>
                      <a:pt x="324344" y="302175"/>
                    </a:moveTo>
                    <a:lnTo>
                      <a:pt x="324344" y="786356"/>
                    </a:lnTo>
                    <a:lnTo>
                      <a:pt x="1150369" y="786356"/>
                    </a:lnTo>
                    <a:lnTo>
                      <a:pt x="1150369" y="302175"/>
                    </a:lnTo>
                    <a:close/>
                    <a:moveTo>
                      <a:pt x="154166" y="0"/>
                    </a:moveTo>
                    <a:cubicBezTo>
                      <a:pt x="3474281" y="0"/>
                      <a:pt x="3474281" y="0"/>
                      <a:pt x="3474281" y="0"/>
                    </a:cubicBezTo>
                    <a:cubicBezTo>
                      <a:pt x="3559624" y="0"/>
                      <a:pt x="3628447" y="68714"/>
                      <a:pt x="3628447" y="153923"/>
                    </a:cubicBezTo>
                    <a:cubicBezTo>
                      <a:pt x="3628447" y="1217639"/>
                      <a:pt x="3628447" y="1217639"/>
                      <a:pt x="3628447" y="1217639"/>
                    </a:cubicBezTo>
                    <a:cubicBezTo>
                      <a:pt x="3628447" y="1575646"/>
                      <a:pt x="3628447" y="1844151"/>
                      <a:pt x="3628447" y="2045529"/>
                    </a:cubicBezTo>
                    <a:lnTo>
                      <a:pt x="3628447" y="2070843"/>
                    </a:lnTo>
                    <a:lnTo>
                      <a:pt x="3595353" y="2016455"/>
                    </a:lnTo>
                    <a:cubicBezTo>
                      <a:pt x="3398478" y="1725507"/>
                      <a:pt x="3065073" y="1534216"/>
                      <a:pt x="2686919" y="1534216"/>
                    </a:cubicBezTo>
                    <a:cubicBezTo>
                      <a:pt x="2081872" y="1534216"/>
                      <a:pt x="1591385" y="2023920"/>
                      <a:pt x="1591385" y="2628000"/>
                    </a:cubicBezTo>
                    <a:cubicBezTo>
                      <a:pt x="1591385" y="2665755"/>
                      <a:pt x="1593301" y="2703063"/>
                      <a:pt x="1597041" y="2739833"/>
                    </a:cubicBezTo>
                    <a:lnTo>
                      <a:pt x="1606787" y="2803588"/>
                    </a:lnTo>
                    <a:lnTo>
                      <a:pt x="1554840" y="2803588"/>
                    </a:lnTo>
                    <a:cubicBezTo>
                      <a:pt x="154166" y="2803588"/>
                      <a:pt x="154166" y="2803588"/>
                      <a:pt x="154166" y="2803588"/>
                    </a:cubicBezTo>
                    <a:cubicBezTo>
                      <a:pt x="68827" y="2803588"/>
                      <a:pt x="0" y="2734874"/>
                      <a:pt x="0" y="2649665"/>
                    </a:cubicBezTo>
                    <a:cubicBezTo>
                      <a:pt x="0" y="153923"/>
                      <a:pt x="0" y="153923"/>
                      <a:pt x="0" y="153923"/>
                    </a:cubicBezTo>
                    <a:cubicBezTo>
                      <a:pt x="0" y="68714"/>
                      <a:pt x="68827" y="0"/>
                      <a:pt x="154166"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5E87B9E8-550D-47D2-9BF6-7770A1DA09E2}"/>
                  </a:ext>
                </a:extLst>
              </p:cNvPr>
              <p:cNvSpPr>
                <a:spLocks noChangeArrowheads="1"/>
              </p:cNvSpPr>
              <p:nvPr/>
            </p:nvSpPr>
            <p:spPr bwMode="auto">
              <a:xfrm>
                <a:off x="9699811" y="4576495"/>
                <a:ext cx="1985180" cy="1982005"/>
              </a:xfrm>
              <a:custGeom>
                <a:avLst/>
                <a:gdLst>
                  <a:gd name="connsiteX0" fmla="*/ 1537437 w 1985178"/>
                  <a:gd name="connsiteY0" fmla="*/ 446735 h 1982006"/>
                  <a:gd name="connsiteX1" fmla="*/ 887583 w 1985178"/>
                  <a:gd name="connsiteY1" fmla="*/ 1128090 h 1982006"/>
                  <a:gd name="connsiteX2" fmla="*/ 513071 w 1985178"/>
                  <a:gd name="connsiteY2" fmla="*/ 754745 h 1982006"/>
                  <a:gd name="connsiteX3" fmla="*/ 293731 w 1985178"/>
                  <a:gd name="connsiteY3" fmla="*/ 985752 h 1982006"/>
                  <a:gd name="connsiteX4" fmla="*/ 877083 w 1985178"/>
                  <a:gd name="connsiteY4" fmla="*/ 1567937 h 1982006"/>
                  <a:gd name="connsiteX5" fmla="*/ 1780112 w 1985178"/>
                  <a:gd name="connsiteY5" fmla="*/ 688243 h 1982006"/>
                  <a:gd name="connsiteX6" fmla="*/ 992589 w 1985178"/>
                  <a:gd name="connsiteY6" fmla="*/ 0 h 1982006"/>
                  <a:gd name="connsiteX7" fmla="*/ 1985178 w 1985178"/>
                  <a:gd name="connsiteY7" fmla="*/ 991003 h 1982006"/>
                  <a:gd name="connsiteX8" fmla="*/ 992589 w 1985178"/>
                  <a:gd name="connsiteY8" fmla="*/ 1982006 h 1982006"/>
                  <a:gd name="connsiteX9" fmla="*/ 0 w 1985178"/>
                  <a:gd name="connsiteY9" fmla="*/ 991003 h 1982006"/>
                  <a:gd name="connsiteX10" fmla="*/ 992589 w 1985178"/>
                  <a:gd name="connsiteY10" fmla="*/ 0 h 19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178" h="1982006">
                    <a:moveTo>
                      <a:pt x="1537437" y="446735"/>
                    </a:moveTo>
                    <a:lnTo>
                      <a:pt x="887583" y="1128090"/>
                    </a:lnTo>
                    <a:lnTo>
                      <a:pt x="513071" y="754745"/>
                    </a:lnTo>
                    <a:lnTo>
                      <a:pt x="293731" y="985752"/>
                    </a:lnTo>
                    <a:lnTo>
                      <a:pt x="877083" y="1567937"/>
                    </a:lnTo>
                    <a:lnTo>
                      <a:pt x="1780112" y="688243"/>
                    </a:lnTo>
                    <a:close/>
                    <a:moveTo>
                      <a:pt x="992589" y="0"/>
                    </a:moveTo>
                    <a:cubicBezTo>
                      <a:pt x="1540781" y="0"/>
                      <a:pt x="1985178" y="443687"/>
                      <a:pt x="1985178" y="991003"/>
                    </a:cubicBezTo>
                    <a:cubicBezTo>
                      <a:pt x="1985178" y="1538319"/>
                      <a:pt x="1540781" y="1982006"/>
                      <a:pt x="992589" y="1982006"/>
                    </a:cubicBezTo>
                    <a:cubicBezTo>
                      <a:pt x="444397" y="1982006"/>
                      <a:pt x="0" y="1538319"/>
                      <a:pt x="0" y="991003"/>
                    </a:cubicBezTo>
                    <a:cubicBezTo>
                      <a:pt x="0" y="443687"/>
                      <a:pt x="444397" y="0"/>
                      <a:pt x="992589"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24" name="Group 123">
            <a:extLst>
              <a:ext uri="{FF2B5EF4-FFF2-40B4-BE49-F238E27FC236}">
                <a16:creationId xmlns:a16="http://schemas.microsoft.com/office/drawing/2014/main" id="{AEDFE68A-091F-436A-BCFD-0CE82EF44A37}"/>
              </a:ext>
            </a:extLst>
          </p:cNvPr>
          <p:cNvGrpSpPr/>
          <p:nvPr/>
        </p:nvGrpSpPr>
        <p:grpSpPr>
          <a:xfrm>
            <a:off x="3362585" y="2778771"/>
            <a:ext cx="1237391" cy="1044624"/>
            <a:chOff x="3075935" y="2979063"/>
            <a:chExt cx="1237391" cy="1044624"/>
          </a:xfrm>
        </p:grpSpPr>
        <p:sp>
          <p:nvSpPr>
            <p:cNvPr id="57" name="Rectangle 56">
              <a:extLst>
                <a:ext uri="{FF2B5EF4-FFF2-40B4-BE49-F238E27FC236}">
                  <a16:creationId xmlns:a16="http://schemas.microsoft.com/office/drawing/2014/main" id="{E3666DDE-3B09-41E6-B356-8F24F7985921}"/>
                </a:ext>
              </a:extLst>
            </p:cNvPr>
            <p:cNvSpPr/>
            <p:nvPr/>
          </p:nvSpPr>
          <p:spPr>
            <a:xfrm>
              <a:off x="3075935"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Repos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3" name="Freeform: Shape 132">
              <a:extLst>
                <a:ext uri="{FF2B5EF4-FFF2-40B4-BE49-F238E27FC236}">
                  <a16:creationId xmlns:a16="http://schemas.microsoft.com/office/drawing/2014/main" id="{14C8768B-C7D2-490D-A08B-8872D2A02975}"/>
                </a:ext>
              </a:extLst>
            </p:cNvPr>
            <p:cNvSpPr>
              <a:spLocks noChangeAspect="1"/>
            </p:cNvSpPr>
            <p:nvPr/>
          </p:nvSpPr>
          <p:spPr bwMode="auto">
            <a:xfrm>
              <a:off x="3466030" y="2979063"/>
              <a:ext cx="457200" cy="484407"/>
            </a:xfrm>
            <a:custGeom>
              <a:avLst/>
              <a:gdLst>
                <a:gd name="connsiteX0" fmla="*/ 1199230 w 3756859"/>
                <a:gd name="connsiteY0" fmla="*/ 3064294 h 3980425"/>
                <a:gd name="connsiteX1" fmla="*/ 1468966 w 3756859"/>
                <a:gd name="connsiteY1" fmla="*/ 3333422 h 3980425"/>
                <a:gd name="connsiteX2" fmla="*/ 1199230 w 3756859"/>
                <a:gd name="connsiteY2" fmla="*/ 3602551 h 3980425"/>
                <a:gd name="connsiteX3" fmla="*/ 929493 w 3756859"/>
                <a:gd name="connsiteY3" fmla="*/ 3333422 h 3980425"/>
                <a:gd name="connsiteX4" fmla="*/ 1199230 w 3756859"/>
                <a:gd name="connsiteY4" fmla="*/ 3064294 h 3980425"/>
                <a:gd name="connsiteX5" fmla="*/ 2563706 w 3756859"/>
                <a:gd name="connsiteY5" fmla="*/ 1059501 h 3980425"/>
                <a:gd name="connsiteX6" fmla="*/ 2833442 w 3756859"/>
                <a:gd name="connsiteY6" fmla="*/ 1328630 h 3980425"/>
                <a:gd name="connsiteX7" fmla="*/ 2563706 w 3756859"/>
                <a:gd name="connsiteY7" fmla="*/ 1597758 h 3980425"/>
                <a:gd name="connsiteX8" fmla="*/ 2293969 w 3756859"/>
                <a:gd name="connsiteY8" fmla="*/ 1328630 h 3980425"/>
                <a:gd name="connsiteX9" fmla="*/ 2563706 w 3756859"/>
                <a:gd name="connsiteY9" fmla="*/ 1059501 h 3980425"/>
                <a:gd name="connsiteX10" fmla="*/ 1199231 w 3756859"/>
                <a:gd name="connsiteY10" fmla="*/ 1059501 h 3980425"/>
                <a:gd name="connsiteX11" fmla="*/ 1468967 w 3756859"/>
                <a:gd name="connsiteY11" fmla="*/ 1328630 h 3980425"/>
                <a:gd name="connsiteX12" fmla="*/ 1199231 w 3756859"/>
                <a:gd name="connsiteY12" fmla="*/ 1597758 h 3980425"/>
                <a:gd name="connsiteX13" fmla="*/ 929494 w 3756859"/>
                <a:gd name="connsiteY13" fmla="*/ 1328630 h 3980425"/>
                <a:gd name="connsiteX14" fmla="*/ 1199231 w 3756859"/>
                <a:gd name="connsiteY14" fmla="*/ 1059501 h 3980425"/>
                <a:gd name="connsiteX15" fmla="*/ 1199230 w 3756859"/>
                <a:gd name="connsiteY15" fmla="*/ 962300 h 3980425"/>
                <a:gd name="connsiteX16" fmla="*/ 832292 w 3756859"/>
                <a:gd name="connsiteY16" fmla="*/ 1328631 h 3980425"/>
                <a:gd name="connsiteX17" fmla="*/ 1056400 w 3756859"/>
                <a:gd name="connsiteY17" fmla="*/ 1666174 h 3980425"/>
                <a:gd name="connsiteX18" fmla="*/ 1112963 w 3756859"/>
                <a:gd name="connsiteY18" fmla="*/ 1677574 h 3980425"/>
                <a:gd name="connsiteX19" fmla="*/ 1112963 w 3756859"/>
                <a:gd name="connsiteY19" fmla="*/ 2423711 h 3980425"/>
                <a:gd name="connsiteX20" fmla="*/ 1032770 w 3756859"/>
                <a:gd name="connsiteY20" fmla="*/ 2456783 h 3980425"/>
                <a:gd name="connsiteX21" fmla="*/ 1032770 w 3756859"/>
                <a:gd name="connsiteY21" fmla="*/ 3008686 h 3980425"/>
                <a:gd name="connsiteX22" fmla="*/ 994071 w 3756859"/>
                <a:gd name="connsiteY22" fmla="*/ 3029656 h 3980425"/>
                <a:gd name="connsiteX23" fmla="*/ 832291 w 3756859"/>
                <a:gd name="connsiteY23" fmla="*/ 3333424 h 3980425"/>
                <a:gd name="connsiteX24" fmla="*/ 1199228 w 3756859"/>
                <a:gd name="connsiteY24" fmla="*/ 3699754 h 3980425"/>
                <a:gd name="connsiteX25" fmla="*/ 1566166 w 3756859"/>
                <a:gd name="connsiteY25" fmla="*/ 3333424 h 3980425"/>
                <a:gd name="connsiteX26" fmla="*/ 1404386 w 3756859"/>
                <a:gd name="connsiteY26" fmla="*/ 3029656 h 3980425"/>
                <a:gd name="connsiteX27" fmla="*/ 1365688 w 3756859"/>
                <a:gd name="connsiteY27" fmla="*/ 3008687 h 3980425"/>
                <a:gd name="connsiteX28" fmla="*/ 1365688 w 3756859"/>
                <a:gd name="connsiteY28" fmla="*/ 2601587 h 3980425"/>
                <a:gd name="connsiteX29" fmla="*/ 2643894 w 3756859"/>
                <a:gd name="connsiteY29" fmla="*/ 2089845 h 3980425"/>
                <a:gd name="connsiteX30" fmla="*/ 2643896 w 3756859"/>
                <a:gd name="connsiteY30" fmla="*/ 2089845 h 3980425"/>
                <a:gd name="connsiteX31" fmla="*/ 2643896 w 3756859"/>
                <a:gd name="connsiteY31" fmla="*/ 2089844 h 3980425"/>
                <a:gd name="connsiteX32" fmla="*/ 2643896 w 3756859"/>
                <a:gd name="connsiteY32" fmla="*/ 1685585 h 3980425"/>
                <a:gd name="connsiteX33" fmla="*/ 2706534 w 3756859"/>
                <a:gd name="connsiteY33" fmla="*/ 1666173 h 3980425"/>
                <a:gd name="connsiteX34" fmla="*/ 2930642 w 3756859"/>
                <a:gd name="connsiteY34" fmla="*/ 1328631 h 3980425"/>
                <a:gd name="connsiteX35" fmla="*/ 2563704 w 3756859"/>
                <a:gd name="connsiteY35" fmla="*/ 962300 h 3980425"/>
                <a:gd name="connsiteX36" fmla="*/ 2196767 w 3756859"/>
                <a:gd name="connsiteY36" fmla="*/ 1328631 h 3980425"/>
                <a:gd name="connsiteX37" fmla="*/ 2420875 w 3756859"/>
                <a:gd name="connsiteY37" fmla="*/ 1666173 h 3980425"/>
                <a:gd name="connsiteX38" fmla="*/ 2472578 w 3756859"/>
                <a:gd name="connsiteY38" fmla="*/ 1682195 h 3980425"/>
                <a:gd name="connsiteX39" fmla="*/ 2472578 w 3756859"/>
                <a:gd name="connsiteY39" fmla="*/ 1989768 h 3980425"/>
                <a:gd name="connsiteX40" fmla="*/ 1365688 w 3756859"/>
                <a:gd name="connsiteY40" fmla="*/ 2432921 h 3980425"/>
                <a:gd name="connsiteX41" fmla="*/ 1365688 w 3756859"/>
                <a:gd name="connsiteY41" fmla="*/ 2319485 h 3980425"/>
                <a:gd name="connsiteX42" fmla="*/ 1285497 w 3756859"/>
                <a:gd name="connsiteY42" fmla="*/ 2352557 h 3980425"/>
                <a:gd name="connsiteX43" fmla="*/ 1285497 w 3756859"/>
                <a:gd name="connsiteY43" fmla="*/ 1677574 h 3980425"/>
                <a:gd name="connsiteX44" fmla="*/ 1342059 w 3756859"/>
                <a:gd name="connsiteY44" fmla="*/ 1666174 h 3980425"/>
                <a:gd name="connsiteX45" fmla="*/ 1566167 w 3756859"/>
                <a:gd name="connsiteY45" fmla="*/ 1328631 h 3980425"/>
                <a:gd name="connsiteX46" fmla="*/ 1199230 w 3756859"/>
                <a:gd name="connsiteY46" fmla="*/ 962300 h 3980425"/>
                <a:gd name="connsiteX47" fmla="*/ 146260 w 3756859"/>
                <a:gd name="connsiteY47" fmla="*/ 652469 h 3980425"/>
                <a:gd name="connsiteX48" fmla="*/ 2621198 w 3756859"/>
                <a:gd name="connsiteY48" fmla="*/ 652469 h 3980425"/>
                <a:gd name="connsiteX49" fmla="*/ 3610600 w 3756859"/>
                <a:gd name="connsiteY49" fmla="*/ 652469 h 3980425"/>
                <a:gd name="connsiteX50" fmla="*/ 3756859 w 3756859"/>
                <a:gd name="connsiteY50" fmla="*/ 798533 h 3980425"/>
                <a:gd name="connsiteX51" fmla="*/ 3756859 w 3756859"/>
                <a:gd name="connsiteY51" fmla="*/ 3834362 h 3980425"/>
                <a:gd name="connsiteX52" fmla="*/ 3610600 w 3756859"/>
                <a:gd name="connsiteY52" fmla="*/ 3980425 h 3980425"/>
                <a:gd name="connsiteX53" fmla="*/ 146260 w 3756859"/>
                <a:gd name="connsiteY53" fmla="*/ 3980425 h 3980425"/>
                <a:gd name="connsiteX54" fmla="*/ 0 w 3756859"/>
                <a:gd name="connsiteY54" fmla="*/ 3834362 h 3980425"/>
                <a:gd name="connsiteX55" fmla="*/ 0 w 3756859"/>
                <a:gd name="connsiteY55" fmla="*/ 798533 h 3980425"/>
                <a:gd name="connsiteX56" fmla="*/ 146260 w 3756859"/>
                <a:gd name="connsiteY56" fmla="*/ 652469 h 3980425"/>
                <a:gd name="connsiteX57" fmla="*/ 510695 w 3756859"/>
                <a:gd name="connsiteY57" fmla="*/ 320767 h 3980425"/>
                <a:gd name="connsiteX58" fmla="*/ 1508540 w 3756859"/>
                <a:gd name="connsiteY58" fmla="*/ 320767 h 3980425"/>
                <a:gd name="connsiteX59" fmla="*/ 2904949 w 3756859"/>
                <a:gd name="connsiteY59" fmla="*/ 320767 h 3980425"/>
                <a:gd name="connsiteX60" fmla="*/ 3246166 w 3756859"/>
                <a:gd name="connsiteY60" fmla="*/ 320767 h 3980425"/>
                <a:gd name="connsiteX61" fmla="*/ 3423943 w 3756859"/>
                <a:gd name="connsiteY61" fmla="*/ 498270 h 3980425"/>
                <a:gd name="connsiteX62" fmla="*/ 3423943 w 3756859"/>
                <a:gd name="connsiteY62" fmla="*/ 606651 h 3980425"/>
                <a:gd name="connsiteX63" fmla="*/ 332918 w 3756859"/>
                <a:gd name="connsiteY63" fmla="*/ 606651 h 3980425"/>
                <a:gd name="connsiteX64" fmla="*/ 332918 w 3756859"/>
                <a:gd name="connsiteY64" fmla="*/ 588960 h 3980425"/>
                <a:gd name="connsiteX65" fmla="*/ 332918 w 3756859"/>
                <a:gd name="connsiteY65" fmla="*/ 498270 h 3980425"/>
                <a:gd name="connsiteX66" fmla="*/ 510695 w 3756859"/>
                <a:gd name="connsiteY66" fmla="*/ 320767 h 3980425"/>
                <a:gd name="connsiteX67" fmla="*/ 826572 w 3756859"/>
                <a:gd name="connsiteY67" fmla="*/ 0 h 3980425"/>
                <a:gd name="connsiteX68" fmla="*/ 1595130 w 3756859"/>
                <a:gd name="connsiteY68" fmla="*/ 0 h 3980425"/>
                <a:gd name="connsiteX69" fmla="*/ 2593108 w 3756859"/>
                <a:gd name="connsiteY69" fmla="*/ 0 h 3980425"/>
                <a:gd name="connsiteX70" fmla="*/ 2931503 w 3756859"/>
                <a:gd name="connsiteY70" fmla="*/ 0 h 3980425"/>
                <a:gd name="connsiteX71" fmla="*/ 3069155 w 3756859"/>
                <a:gd name="connsiteY71" fmla="*/ 177503 h 3980425"/>
                <a:gd name="connsiteX72" fmla="*/ 3069155 w 3756859"/>
                <a:gd name="connsiteY72" fmla="*/ 275143 h 3980425"/>
                <a:gd name="connsiteX73" fmla="*/ 688920 w 3756859"/>
                <a:gd name="connsiteY73" fmla="*/ 275143 h 3980425"/>
                <a:gd name="connsiteX74" fmla="*/ 688920 w 3756859"/>
                <a:gd name="connsiteY74" fmla="*/ 268193 h 3980425"/>
                <a:gd name="connsiteX75" fmla="*/ 688920 w 3756859"/>
                <a:gd name="connsiteY75" fmla="*/ 177503 h 3980425"/>
                <a:gd name="connsiteX76" fmla="*/ 826572 w 3756859"/>
                <a:gd name="connsiteY76" fmla="*/ 0 h 39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56859" h="3980425">
                  <a:moveTo>
                    <a:pt x="1199230" y="3064294"/>
                  </a:moveTo>
                  <a:cubicBezTo>
                    <a:pt x="1348200" y="3064294"/>
                    <a:pt x="1468966" y="3184786"/>
                    <a:pt x="1468966" y="3333422"/>
                  </a:cubicBezTo>
                  <a:cubicBezTo>
                    <a:pt x="1468966" y="3482058"/>
                    <a:pt x="1348200" y="3602551"/>
                    <a:pt x="1199230" y="3602551"/>
                  </a:cubicBezTo>
                  <a:cubicBezTo>
                    <a:pt x="1050259" y="3602551"/>
                    <a:pt x="929493" y="3482058"/>
                    <a:pt x="929493" y="3333422"/>
                  </a:cubicBezTo>
                  <a:cubicBezTo>
                    <a:pt x="929493" y="3184786"/>
                    <a:pt x="1050259" y="3064294"/>
                    <a:pt x="1199230" y="3064294"/>
                  </a:cubicBezTo>
                  <a:close/>
                  <a:moveTo>
                    <a:pt x="2563706" y="1059501"/>
                  </a:moveTo>
                  <a:cubicBezTo>
                    <a:pt x="2712676" y="1059501"/>
                    <a:pt x="2833442" y="1179994"/>
                    <a:pt x="2833442" y="1328630"/>
                  </a:cubicBezTo>
                  <a:cubicBezTo>
                    <a:pt x="2833442" y="1477266"/>
                    <a:pt x="2712676" y="1597758"/>
                    <a:pt x="2563706" y="1597758"/>
                  </a:cubicBezTo>
                  <a:cubicBezTo>
                    <a:pt x="2414735" y="1597758"/>
                    <a:pt x="2293969" y="1477266"/>
                    <a:pt x="2293969" y="1328630"/>
                  </a:cubicBezTo>
                  <a:cubicBezTo>
                    <a:pt x="2293969" y="1179994"/>
                    <a:pt x="2414735" y="1059501"/>
                    <a:pt x="2563706" y="1059501"/>
                  </a:cubicBezTo>
                  <a:close/>
                  <a:moveTo>
                    <a:pt x="1199231" y="1059501"/>
                  </a:moveTo>
                  <a:cubicBezTo>
                    <a:pt x="1348201" y="1059501"/>
                    <a:pt x="1468967" y="1179994"/>
                    <a:pt x="1468967" y="1328630"/>
                  </a:cubicBezTo>
                  <a:cubicBezTo>
                    <a:pt x="1468967" y="1477266"/>
                    <a:pt x="1348201" y="1597758"/>
                    <a:pt x="1199231" y="1597758"/>
                  </a:cubicBezTo>
                  <a:cubicBezTo>
                    <a:pt x="1050260" y="1597758"/>
                    <a:pt x="929494" y="1477266"/>
                    <a:pt x="929494" y="1328630"/>
                  </a:cubicBezTo>
                  <a:cubicBezTo>
                    <a:pt x="929494" y="1179994"/>
                    <a:pt x="1050260" y="1059501"/>
                    <a:pt x="1199231" y="1059501"/>
                  </a:cubicBezTo>
                  <a:close/>
                  <a:moveTo>
                    <a:pt x="1199230" y="962300"/>
                  </a:moveTo>
                  <a:cubicBezTo>
                    <a:pt x="996576" y="962300"/>
                    <a:pt x="832292" y="1126312"/>
                    <a:pt x="832292" y="1328631"/>
                  </a:cubicBezTo>
                  <a:cubicBezTo>
                    <a:pt x="832292" y="1480371"/>
                    <a:pt x="924701" y="1610561"/>
                    <a:pt x="1056400" y="1666174"/>
                  </a:cubicBezTo>
                  <a:lnTo>
                    <a:pt x="1112963" y="1677574"/>
                  </a:lnTo>
                  <a:lnTo>
                    <a:pt x="1112963" y="2423711"/>
                  </a:lnTo>
                  <a:lnTo>
                    <a:pt x="1032770" y="2456783"/>
                  </a:lnTo>
                  <a:lnTo>
                    <a:pt x="1032770" y="3008686"/>
                  </a:lnTo>
                  <a:lnTo>
                    <a:pt x="994071" y="3029656"/>
                  </a:lnTo>
                  <a:cubicBezTo>
                    <a:pt x="896464" y="3095489"/>
                    <a:pt x="832291" y="3206974"/>
                    <a:pt x="832291" y="3333424"/>
                  </a:cubicBezTo>
                  <a:cubicBezTo>
                    <a:pt x="832291" y="3535743"/>
                    <a:pt x="996575" y="3699754"/>
                    <a:pt x="1199228" y="3699754"/>
                  </a:cubicBezTo>
                  <a:cubicBezTo>
                    <a:pt x="1401882" y="3699754"/>
                    <a:pt x="1566166" y="3535743"/>
                    <a:pt x="1566166" y="3333424"/>
                  </a:cubicBezTo>
                  <a:cubicBezTo>
                    <a:pt x="1566166" y="3206974"/>
                    <a:pt x="1501993" y="3095489"/>
                    <a:pt x="1404386" y="3029656"/>
                  </a:cubicBezTo>
                  <a:lnTo>
                    <a:pt x="1365688" y="3008687"/>
                  </a:lnTo>
                  <a:lnTo>
                    <a:pt x="1365688" y="2601587"/>
                  </a:lnTo>
                  <a:lnTo>
                    <a:pt x="2643894" y="2089845"/>
                  </a:lnTo>
                  <a:lnTo>
                    <a:pt x="2643896" y="2089845"/>
                  </a:lnTo>
                  <a:lnTo>
                    <a:pt x="2643896" y="2089844"/>
                  </a:lnTo>
                  <a:lnTo>
                    <a:pt x="2643896" y="1685585"/>
                  </a:lnTo>
                  <a:lnTo>
                    <a:pt x="2706534" y="1666173"/>
                  </a:lnTo>
                  <a:cubicBezTo>
                    <a:pt x="2838233" y="1610561"/>
                    <a:pt x="2930642" y="1480370"/>
                    <a:pt x="2930642" y="1328631"/>
                  </a:cubicBezTo>
                  <a:cubicBezTo>
                    <a:pt x="2930642" y="1126312"/>
                    <a:pt x="2766358" y="962300"/>
                    <a:pt x="2563704" y="962300"/>
                  </a:cubicBezTo>
                  <a:cubicBezTo>
                    <a:pt x="2361050" y="962300"/>
                    <a:pt x="2196767" y="1126312"/>
                    <a:pt x="2196767" y="1328631"/>
                  </a:cubicBezTo>
                  <a:cubicBezTo>
                    <a:pt x="2196767" y="1480370"/>
                    <a:pt x="2289176" y="1610561"/>
                    <a:pt x="2420875" y="1666173"/>
                  </a:cubicBezTo>
                  <a:lnTo>
                    <a:pt x="2472578" y="1682195"/>
                  </a:lnTo>
                  <a:lnTo>
                    <a:pt x="2472578" y="1989768"/>
                  </a:lnTo>
                  <a:lnTo>
                    <a:pt x="1365688" y="2432921"/>
                  </a:lnTo>
                  <a:lnTo>
                    <a:pt x="1365688" y="2319485"/>
                  </a:lnTo>
                  <a:lnTo>
                    <a:pt x="1285497" y="2352557"/>
                  </a:lnTo>
                  <a:lnTo>
                    <a:pt x="1285497" y="1677574"/>
                  </a:lnTo>
                  <a:lnTo>
                    <a:pt x="1342059" y="1666174"/>
                  </a:lnTo>
                  <a:cubicBezTo>
                    <a:pt x="1473758" y="1610561"/>
                    <a:pt x="1566167" y="1480371"/>
                    <a:pt x="1566167" y="1328631"/>
                  </a:cubicBezTo>
                  <a:cubicBezTo>
                    <a:pt x="1566167" y="1126312"/>
                    <a:pt x="1401883" y="962300"/>
                    <a:pt x="1199230" y="962300"/>
                  </a:cubicBezTo>
                  <a:close/>
                  <a:moveTo>
                    <a:pt x="146260" y="652469"/>
                  </a:moveTo>
                  <a:cubicBezTo>
                    <a:pt x="2621198" y="652469"/>
                    <a:pt x="2621198" y="652469"/>
                    <a:pt x="2621198" y="652469"/>
                  </a:cubicBezTo>
                  <a:cubicBezTo>
                    <a:pt x="3610600" y="652469"/>
                    <a:pt x="3610600" y="652469"/>
                    <a:pt x="3610600" y="652469"/>
                  </a:cubicBezTo>
                  <a:cubicBezTo>
                    <a:pt x="3690899" y="652469"/>
                    <a:pt x="3756859" y="718341"/>
                    <a:pt x="3756859" y="798533"/>
                  </a:cubicBezTo>
                  <a:cubicBezTo>
                    <a:pt x="3756859" y="3834362"/>
                    <a:pt x="3756859" y="3834362"/>
                    <a:pt x="3756859" y="3834362"/>
                  </a:cubicBezTo>
                  <a:cubicBezTo>
                    <a:pt x="3756859" y="3914553"/>
                    <a:pt x="3690899" y="3980425"/>
                    <a:pt x="3610600" y="3980425"/>
                  </a:cubicBezTo>
                  <a:cubicBezTo>
                    <a:pt x="146260" y="3980425"/>
                    <a:pt x="146260" y="3980425"/>
                    <a:pt x="146260" y="3980425"/>
                  </a:cubicBezTo>
                  <a:cubicBezTo>
                    <a:pt x="65960" y="3980425"/>
                    <a:pt x="0" y="3914553"/>
                    <a:pt x="0" y="3834362"/>
                  </a:cubicBezTo>
                  <a:cubicBezTo>
                    <a:pt x="0" y="798533"/>
                    <a:pt x="0" y="798533"/>
                    <a:pt x="0" y="798533"/>
                  </a:cubicBezTo>
                  <a:cubicBezTo>
                    <a:pt x="0" y="718341"/>
                    <a:pt x="65960" y="652469"/>
                    <a:pt x="146260" y="652469"/>
                  </a:cubicBezTo>
                  <a:close/>
                  <a:moveTo>
                    <a:pt x="510695" y="320767"/>
                  </a:moveTo>
                  <a:cubicBezTo>
                    <a:pt x="1508540" y="320767"/>
                    <a:pt x="1508540" y="320767"/>
                    <a:pt x="1508540" y="320767"/>
                  </a:cubicBezTo>
                  <a:cubicBezTo>
                    <a:pt x="2904949" y="320767"/>
                    <a:pt x="2904949" y="320767"/>
                    <a:pt x="2904949" y="320767"/>
                  </a:cubicBezTo>
                  <a:cubicBezTo>
                    <a:pt x="3246166" y="320767"/>
                    <a:pt x="3246166" y="320767"/>
                    <a:pt x="3246166" y="320767"/>
                  </a:cubicBezTo>
                  <a:cubicBezTo>
                    <a:pt x="3343657" y="320767"/>
                    <a:pt x="3423943" y="400930"/>
                    <a:pt x="3423943" y="498270"/>
                  </a:cubicBezTo>
                  <a:lnTo>
                    <a:pt x="3423943" y="606651"/>
                  </a:lnTo>
                  <a:lnTo>
                    <a:pt x="332918" y="606651"/>
                  </a:lnTo>
                  <a:lnTo>
                    <a:pt x="332918" y="588960"/>
                  </a:lnTo>
                  <a:cubicBezTo>
                    <a:pt x="332918" y="498270"/>
                    <a:pt x="332918" y="498270"/>
                    <a:pt x="332918" y="498270"/>
                  </a:cubicBezTo>
                  <a:cubicBezTo>
                    <a:pt x="332918" y="400930"/>
                    <a:pt x="413205" y="320767"/>
                    <a:pt x="510695" y="320767"/>
                  </a:cubicBezTo>
                  <a:close/>
                  <a:moveTo>
                    <a:pt x="826572" y="0"/>
                  </a:moveTo>
                  <a:cubicBezTo>
                    <a:pt x="1595130" y="0"/>
                    <a:pt x="1595130" y="0"/>
                    <a:pt x="1595130" y="0"/>
                  </a:cubicBezTo>
                  <a:cubicBezTo>
                    <a:pt x="2593108" y="0"/>
                    <a:pt x="2593108" y="0"/>
                    <a:pt x="2593108" y="0"/>
                  </a:cubicBezTo>
                  <a:cubicBezTo>
                    <a:pt x="2931503" y="0"/>
                    <a:pt x="2931503" y="0"/>
                    <a:pt x="2931503" y="0"/>
                  </a:cubicBezTo>
                  <a:cubicBezTo>
                    <a:pt x="3008932" y="0"/>
                    <a:pt x="3069155" y="80163"/>
                    <a:pt x="3069155" y="177503"/>
                  </a:cubicBezTo>
                  <a:lnTo>
                    <a:pt x="3069155" y="275143"/>
                  </a:lnTo>
                  <a:lnTo>
                    <a:pt x="688920" y="275143"/>
                  </a:lnTo>
                  <a:lnTo>
                    <a:pt x="688920" y="268193"/>
                  </a:lnTo>
                  <a:cubicBezTo>
                    <a:pt x="688920" y="177503"/>
                    <a:pt x="688920" y="177503"/>
                    <a:pt x="688920" y="177503"/>
                  </a:cubicBezTo>
                  <a:cubicBezTo>
                    <a:pt x="688920" y="80163"/>
                    <a:pt x="749143" y="0"/>
                    <a:pt x="826572"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5" name="Group 124">
            <a:extLst>
              <a:ext uri="{FF2B5EF4-FFF2-40B4-BE49-F238E27FC236}">
                <a16:creationId xmlns:a16="http://schemas.microsoft.com/office/drawing/2014/main" id="{1391DC53-4C9C-456B-A1E6-38A4A5DC02D1}"/>
              </a:ext>
            </a:extLst>
          </p:cNvPr>
          <p:cNvGrpSpPr/>
          <p:nvPr/>
        </p:nvGrpSpPr>
        <p:grpSpPr>
          <a:xfrm>
            <a:off x="4738289" y="2769595"/>
            <a:ext cx="1650003" cy="1053800"/>
            <a:chOff x="4662248" y="2969887"/>
            <a:chExt cx="1650003" cy="1053800"/>
          </a:xfrm>
        </p:grpSpPr>
        <p:sp>
          <p:nvSpPr>
            <p:cNvPr id="71" name="Rectangle 70">
              <a:extLst>
                <a:ext uri="{FF2B5EF4-FFF2-40B4-BE49-F238E27FC236}">
                  <a16:creationId xmlns:a16="http://schemas.microsoft.com/office/drawing/2014/main" id="{B06ACBA4-E1F9-4109-A2C4-FA4DD6E3CD9F}"/>
                </a:ext>
              </a:extLst>
            </p:cNvPr>
            <p:cNvSpPr/>
            <p:nvPr/>
          </p:nvSpPr>
          <p:spPr>
            <a:xfrm>
              <a:off x="4662248" y="3562022"/>
              <a:ext cx="1650003"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Pipelines &amp; Test Plans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4" name="Freeform: Shape 133">
              <a:extLst>
                <a:ext uri="{FF2B5EF4-FFF2-40B4-BE49-F238E27FC236}">
                  <a16:creationId xmlns:a16="http://schemas.microsoft.com/office/drawing/2014/main" id="{31F7577F-A0F7-4A77-897C-5F1DC8E07E66}"/>
                </a:ext>
              </a:extLst>
            </p:cNvPr>
            <p:cNvSpPr>
              <a:spLocks noChangeAspect="1"/>
            </p:cNvSpPr>
            <p:nvPr/>
          </p:nvSpPr>
          <p:spPr bwMode="auto">
            <a:xfrm>
              <a:off x="5235789" y="296988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6" name="Group 125">
            <a:extLst>
              <a:ext uri="{FF2B5EF4-FFF2-40B4-BE49-F238E27FC236}">
                <a16:creationId xmlns:a16="http://schemas.microsoft.com/office/drawing/2014/main" id="{EA9E7988-7C1B-4B3B-BFE1-7557B5CDFBF9}"/>
              </a:ext>
            </a:extLst>
          </p:cNvPr>
          <p:cNvGrpSpPr/>
          <p:nvPr/>
        </p:nvGrpSpPr>
        <p:grpSpPr>
          <a:xfrm>
            <a:off x="6368677" y="2769406"/>
            <a:ext cx="1553246" cy="1053989"/>
            <a:chOff x="6473369" y="2969698"/>
            <a:chExt cx="1553246" cy="1053989"/>
          </a:xfrm>
        </p:grpSpPr>
        <p:sp>
          <p:nvSpPr>
            <p:cNvPr id="74" name="Rectangle 73">
              <a:extLst>
                <a:ext uri="{FF2B5EF4-FFF2-40B4-BE49-F238E27FC236}">
                  <a16:creationId xmlns:a16="http://schemas.microsoft.com/office/drawing/2014/main" id="{AD34DBE7-FDB1-43BC-B716-BBEC9B827EBD}"/>
                </a:ext>
              </a:extLst>
            </p:cNvPr>
            <p:cNvSpPr/>
            <p:nvPr/>
          </p:nvSpPr>
          <p:spPr>
            <a:xfrm>
              <a:off x="6473369" y="3562022"/>
              <a:ext cx="1553246"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Artifacts &amp; Pipelines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5" name="Freeform: Shape 134">
              <a:extLst>
                <a:ext uri="{FF2B5EF4-FFF2-40B4-BE49-F238E27FC236}">
                  <a16:creationId xmlns:a16="http://schemas.microsoft.com/office/drawing/2014/main" id="{08BD5943-F325-4F28-A4FB-E2960872D71B}"/>
                </a:ext>
              </a:extLst>
            </p:cNvPr>
            <p:cNvSpPr>
              <a:spLocks noChangeAspect="1"/>
            </p:cNvSpPr>
            <p:nvPr/>
          </p:nvSpPr>
          <p:spPr bwMode="auto">
            <a:xfrm>
              <a:off x="6998532" y="2969698"/>
              <a:ext cx="502920" cy="503136"/>
            </a:xfrm>
            <a:custGeom>
              <a:avLst/>
              <a:gdLst>
                <a:gd name="connsiteX0" fmla="*/ 351710 w 831747"/>
                <a:gd name="connsiteY0" fmla="*/ 723538 h 832104"/>
                <a:gd name="connsiteX1" fmla="*/ 347484 w 831747"/>
                <a:gd name="connsiteY1" fmla="*/ 727731 h 832104"/>
                <a:gd name="connsiteX2" fmla="*/ 347484 w 831747"/>
                <a:gd name="connsiteY2" fmla="*/ 757916 h 832104"/>
                <a:gd name="connsiteX3" fmla="*/ 351710 w 831747"/>
                <a:gd name="connsiteY3" fmla="*/ 762108 h 832104"/>
                <a:gd name="connsiteX4" fmla="*/ 469193 w 831747"/>
                <a:gd name="connsiteY4" fmla="*/ 762108 h 832104"/>
                <a:gd name="connsiteX5" fmla="*/ 474264 w 831747"/>
                <a:gd name="connsiteY5" fmla="*/ 757916 h 832104"/>
                <a:gd name="connsiteX6" fmla="*/ 474264 w 831747"/>
                <a:gd name="connsiteY6" fmla="*/ 727731 h 832104"/>
                <a:gd name="connsiteX7" fmla="*/ 469193 w 831747"/>
                <a:gd name="connsiteY7" fmla="*/ 723538 h 832104"/>
                <a:gd name="connsiteX8" fmla="*/ 432849 w 831747"/>
                <a:gd name="connsiteY8" fmla="*/ 723538 h 832104"/>
                <a:gd name="connsiteX9" fmla="*/ 351710 w 831747"/>
                <a:gd name="connsiteY9" fmla="*/ 723538 h 832104"/>
                <a:gd name="connsiteX10" fmla="*/ 352551 w 831747"/>
                <a:gd name="connsiteY10" fmla="*/ 654255 h 832104"/>
                <a:gd name="connsiteX11" fmla="*/ 347484 w 831747"/>
                <a:gd name="connsiteY11" fmla="*/ 659324 h 832104"/>
                <a:gd name="connsiteX12" fmla="*/ 347484 w 831747"/>
                <a:gd name="connsiteY12" fmla="*/ 693114 h 832104"/>
                <a:gd name="connsiteX13" fmla="*/ 352551 w 831747"/>
                <a:gd name="connsiteY13" fmla="*/ 698182 h 832104"/>
                <a:gd name="connsiteX14" fmla="*/ 521451 w 831747"/>
                <a:gd name="connsiteY14" fmla="*/ 698182 h 832104"/>
                <a:gd name="connsiteX15" fmla="*/ 557764 w 831747"/>
                <a:gd name="connsiteY15" fmla="*/ 698182 h 832104"/>
                <a:gd name="connsiteX16" fmla="*/ 562831 w 831747"/>
                <a:gd name="connsiteY16" fmla="*/ 693114 h 832104"/>
                <a:gd name="connsiteX17" fmla="*/ 562831 w 831747"/>
                <a:gd name="connsiteY17" fmla="*/ 659324 h 832104"/>
                <a:gd name="connsiteX18" fmla="*/ 557764 w 831747"/>
                <a:gd name="connsiteY18" fmla="*/ 654255 h 832104"/>
                <a:gd name="connsiteX19" fmla="*/ 352551 w 831747"/>
                <a:gd name="connsiteY19" fmla="*/ 654255 h 832104"/>
                <a:gd name="connsiteX20" fmla="*/ 452249 w 831747"/>
                <a:gd name="connsiteY20" fmla="*/ 486763 h 832104"/>
                <a:gd name="connsiteX21" fmla="*/ 416052 w 831747"/>
                <a:gd name="connsiteY21" fmla="*/ 522119 h 832104"/>
                <a:gd name="connsiteX22" fmla="*/ 452249 w 831747"/>
                <a:gd name="connsiteY22" fmla="*/ 557474 h 832104"/>
                <a:gd name="connsiteX23" fmla="*/ 522119 w 831747"/>
                <a:gd name="connsiteY23" fmla="*/ 557474 h 832104"/>
                <a:gd name="connsiteX24" fmla="*/ 557474 w 831747"/>
                <a:gd name="connsiteY24" fmla="*/ 522119 h 832104"/>
                <a:gd name="connsiteX25" fmla="*/ 522119 w 831747"/>
                <a:gd name="connsiteY25" fmla="*/ 486763 h 832104"/>
                <a:gd name="connsiteX26" fmla="*/ 485921 w 831747"/>
                <a:gd name="connsiteY26" fmla="*/ 486763 h 832104"/>
                <a:gd name="connsiteX27" fmla="*/ 452249 w 831747"/>
                <a:gd name="connsiteY27" fmla="*/ 486763 h 832104"/>
                <a:gd name="connsiteX28" fmla="*/ 684968 w 831747"/>
                <a:gd name="connsiteY28" fmla="*/ 417481 h 832104"/>
                <a:gd name="connsiteX29" fmla="*/ 806440 w 831747"/>
                <a:gd name="connsiteY29" fmla="*/ 417481 h 832104"/>
                <a:gd name="connsiteX30" fmla="*/ 831747 w 831747"/>
                <a:gd name="connsiteY30" fmla="*/ 442763 h 832104"/>
                <a:gd name="connsiteX31" fmla="*/ 831747 w 831747"/>
                <a:gd name="connsiteY31" fmla="*/ 806822 h 832104"/>
                <a:gd name="connsiteX32" fmla="*/ 806440 w 831747"/>
                <a:gd name="connsiteY32" fmla="*/ 832104 h 832104"/>
                <a:gd name="connsiteX33" fmla="*/ 684968 w 831747"/>
                <a:gd name="connsiteY33" fmla="*/ 832104 h 832104"/>
                <a:gd name="connsiteX34" fmla="*/ 684968 w 831747"/>
                <a:gd name="connsiteY34" fmla="*/ 591926 h 832104"/>
                <a:gd name="connsiteX35" fmla="*/ 684968 w 831747"/>
                <a:gd name="connsiteY35" fmla="*/ 417481 h 832104"/>
                <a:gd name="connsiteX36" fmla="*/ 279987 w 831747"/>
                <a:gd name="connsiteY36" fmla="*/ 417481 h 832104"/>
                <a:gd name="connsiteX37" fmla="*/ 671397 w 831747"/>
                <a:gd name="connsiteY37" fmla="*/ 417481 h 832104"/>
                <a:gd name="connsiteX38" fmla="*/ 671397 w 831747"/>
                <a:gd name="connsiteY38" fmla="*/ 832104 h 832104"/>
                <a:gd name="connsiteX39" fmla="*/ 304450 w 831747"/>
                <a:gd name="connsiteY39" fmla="*/ 832104 h 832104"/>
                <a:gd name="connsiteX40" fmla="*/ 279987 w 831747"/>
                <a:gd name="connsiteY40" fmla="*/ 806822 h 832104"/>
                <a:gd name="connsiteX41" fmla="*/ 279987 w 831747"/>
                <a:gd name="connsiteY41" fmla="*/ 417481 h 832104"/>
                <a:gd name="connsiteX42" fmla="*/ 24483 w 831747"/>
                <a:gd name="connsiteY42" fmla="*/ 417481 h 832104"/>
                <a:gd name="connsiteX43" fmla="*/ 266773 w 831747"/>
                <a:gd name="connsiteY43" fmla="*/ 417481 h 832104"/>
                <a:gd name="connsiteX44" fmla="*/ 266773 w 831747"/>
                <a:gd name="connsiteY44" fmla="*/ 466149 h 832104"/>
                <a:gd name="connsiteX45" fmla="*/ 266773 w 831747"/>
                <a:gd name="connsiteY45" fmla="*/ 496865 h 832104"/>
                <a:gd name="connsiteX46" fmla="*/ 242318 w 831747"/>
                <a:gd name="connsiteY46" fmla="*/ 486763 h 832104"/>
                <a:gd name="connsiteX47" fmla="*/ 206057 w 831747"/>
                <a:gd name="connsiteY47" fmla="*/ 486763 h 832104"/>
                <a:gd name="connsiteX48" fmla="*/ 172326 w 831747"/>
                <a:gd name="connsiteY48" fmla="*/ 486763 h 832104"/>
                <a:gd name="connsiteX49" fmla="*/ 136065 w 831747"/>
                <a:gd name="connsiteY49" fmla="*/ 522119 h 832104"/>
                <a:gd name="connsiteX50" fmla="*/ 172326 w 831747"/>
                <a:gd name="connsiteY50" fmla="*/ 557474 h 832104"/>
                <a:gd name="connsiteX51" fmla="*/ 242318 w 831747"/>
                <a:gd name="connsiteY51" fmla="*/ 557474 h 832104"/>
                <a:gd name="connsiteX52" fmla="*/ 266773 w 831747"/>
                <a:gd name="connsiteY52" fmla="*/ 548214 h 832104"/>
                <a:gd name="connsiteX53" fmla="*/ 266773 w 831747"/>
                <a:gd name="connsiteY53" fmla="*/ 581734 h 832104"/>
                <a:gd name="connsiteX54" fmla="*/ 266773 w 831747"/>
                <a:gd name="connsiteY54" fmla="*/ 806822 h 832104"/>
                <a:gd name="connsiteX55" fmla="*/ 276059 w 831747"/>
                <a:gd name="connsiteY55" fmla="*/ 832104 h 832104"/>
                <a:gd name="connsiteX56" fmla="*/ 24483 w 831747"/>
                <a:gd name="connsiteY56" fmla="*/ 832104 h 832104"/>
                <a:gd name="connsiteX57" fmla="*/ 0 w 831747"/>
                <a:gd name="connsiteY57" fmla="*/ 806822 h 832104"/>
                <a:gd name="connsiteX58" fmla="*/ 0 w 831747"/>
                <a:gd name="connsiteY58" fmla="*/ 442763 h 832104"/>
                <a:gd name="connsiteX59" fmla="*/ 24483 w 831747"/>
                <a:gd name="connsiteY59" fmla="*/ 417481 h 832104"/>
                <a:gd name="connsiteX60" fmla="*/ 312996 w 831747"/>
                <a:gd name="connsiteY60" fmla="*/ 69640 h 832104"/>
                <a:gd name="connsiteX61" fmla="*/ 276773 w 831747"/>
                <a:gd name="connsiteY61" fmla="*/ 105889 h 832104"/>
                <a:gd name="connsiteX62" fmla="*/ 312996 w 831747"/>
                <a:gd name="connsiteY62" fmla="*/ 142137 h 832104"/>
                <a:gd name="connsiteX63" fmla="*/ 383758 w 831747"/>
                <a:gd name="connsiteY63" fmla="*/ 142137 h 832104"/>
                <a:gd name="connsiteX64" fmla="*/ 419981 w 831747"/>
                <a:gd name="connsiteY64" fmla="*/ 105889 h 832104"/>
                <a:gd name="connsiteX65" fmla="*/ 383758 w 831747"/>
                <a:gd name="connsiteY65" fmla="*/ 69640 h 832104"/>
                <a:gd name="connsiteX66" fmla="*/ 347535 w 831747"/>
                <a:gd name="connsiteY66" fmla="*/ 69640 h 832104"/>
                <a:gd name="connsiteX67" fmla="*/ 312996 w 831747"/>
                <a:gd name="connsiteY67" fmla="*/ 69640 h 832104"/>
                <a:gd name="connsiteX68" fmla="*/ 549260 w 831747"/>
                <a:gd name="connsiteY68" fmla="*/ 0 h 832104"/>
                <a:gd name="connsiteX69" fmla="*/ 673237 w 831747"/>
                <a:gd name="connsiteY69" fmla="*/ 0 h 832104"/>
                <a:gd name="connsiteX70" fmla="*/ 698539 w 831747"/>
                <a:gd name="connsiteY70" fmla="*/ 25259 h 832104"/>
                <a:gd name="connsiteX71" fmla="*/ 698539 w 831747"/>
                <a:gd name="connsiteY71" fmla="*/ 404981 h 832104"/>
                <a:gd name="connsiteX72" fmla="*/ 549260 w 831747"/>
                <a:gd name="connsiteY72" fmla="*/ 404981 h 832104"/>
                <a:gd name="connsiteX73" fmla="*/ 549260 w 831747"/>
                <a:gd name="connsiteY73" fmla="*/ 0 h 832104"/>
                <a:gd name="connsiteX74" fmla="*/ 163860 w 831747"/>
                <a:gd name="connsiteY74" fmla="*/ 0 h 832104"/>
                <a:gd name="connsiteX75" fmla="*/ 535689 w 831747"/>
                <a:gd name="connsiteY75" fmla="*/ 0 h 832104"/>
                <a:gd name="connsiteX76" fmla="*/ 535689 w 831747"/>
                <a:gd name="connsiteY76" fmla="*/ 404981 h 832104"/>
                <a:gd name="connsiteX77" fmla="*/ 138565 w 831747"/>
                <a:gd name="connsiteY77" fmla="*/ 404981 h 832104"/>
                <a:gd name="connsiteX78" fmla="*/ 138565 w 831747"/>
                <a:gd name="connsiteY78" fmla="*/ 25259 h 832104"/>
                <a:gd name="connsiteX79" fmla="*/ 163860 w 831747"/>
                <a:gd name="connsiteY79"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31747" h="832104">
                  <a:moveTo>
                    <a:pt x="351710" y="723538"/>
                  </a:moveTo>
                  <a:cubicBezTo>
                    <a:pt x="349174" y="723538"/>
                    <a:pt x="347484" y="725215"/>
                    <a:pt x="347484" y="727731"/>
                  </a:cubicBezTo>
                  <a:cubicBezTo>
                    <a:pt x="347484" y="727731"/>
                    <a:pt x="347484" y="727731"/>
                    <a:pt x="347484" y="757916"/>
                  </a:cubicBezTo>
                  <a:cubicBezTo>
                    <a:pt x="347484" y="760431"/>
                    <a:pt x="349174" y="762108"/>
                    <a:pt x="351710" y="762108"/>
                  </a:cubicBezTo>
                  <a:cubicBezTo>
                    <a:pt x="351710" y="762108"/>
                    <a:pt x="351710" y="762108"/>
                    <a:pt x="469193" y="762108"/>
                  </a:cubicBezTo>
                  <a:cubicBezTo>
                    <a:pt x="471728" y="762108"/>
                    <a:pt x="474264" y="760431"/>
                    <a:pt x="474264" y="757916"/>
                  </a:cubicBezTo>
                  <a:cubicBezTo>
                    <a:pt x="474264" y="757916"/>
                    <a:pt x="474264" y="757916"/>
                    <a:pt x="474264" y="727731"/>
                  </a:cubicBezTo>
                  <a:cubicBezTo>
                    <a:pt x="474264" y="725215"/>
                    <a:pt x="471728" y="723538"/>
                    <a:pt x="469193" y="723538"/>
                  </a:cubicBezTo>
                  <a:cubicBezTo>
                    <a:pt x="469193" y="723538"/>
                    <a:pt x="469193" y="723538"/>
                    <a:pt x="432849" y="723538"/>
                  </a:cubicBezTo>
                  <a:cubicBezTo>
                    <a:pt x="432849" y="723538"/>
                    <a:pt x="432849" y="723538"/>
                    <a:pt x="351710" y="723538"/>
                  </a:cubicBezTo>
                  <a:close/>
                  <a:moveTo>
                    <a:pt x="352551" y="654255"/>
                  </a:moveTo>
                  <a:cubicBezTo>
                    <a:pt x="350017" y="654255"/>
                    <a:pt x="347484" y="656789"/>
                    <a:pt x="347484" y="659324"/>
                  </a:cubicBezTo>
                  <a:cubicBezTo>
                    <a:pt x="347484" y="659324"/>
                    <a:pt x="347484" y="659324"/>
                    <a:pt x="347484" y="693114"/>
                  </a:cubicBezTo>
                  <a:cubicBezTo>
                    <a:pt x="347484" y="695648"/>
                    <a:pt x="350017" y="698182"/>
                    <a:pt x="352551" y="698182"/>
                  </a:cubicBezTo>
                  <a:cubicBezTo>
                    <a:pt x="352551" y="698182"/>
                    <a:pt x="352551" y="698182"/>
                    <a:pt x="521451" y="698182"/>
                  </a:cubicBezTo>
                  <a:cubicBezTo>
                    <a:pt x="521451" y="698182"/>
                    <a:pt x="521451" y="698182"/>
                    <a:pt x="557764" y="698182"/>
                  </a:cubicBezTo>
                  <a:cubicBezTo>
                    <a:pt x="560297" y="698182"/>
                    <a:pt x="562831" y="695648"/>
                    <a:pt x="562831" y="693114"/>
                  </a:cubicBezTo>
                  <a:cubicBezTo>
                    <a:pt x="562831" y="693114"/>
                    <a:pt x="562831" y="693114"/>
                    <a:pt x="562831" y="659324"/>
                  </a:cubicBezTo>
                  <a:cubicBezTo>
                    <a:pt x="562831" y="656789"/>
                    <a:pt x="560297" y="654255"/>
                    <a:pt x="557764" y="654255"/>
                  </a:cubicBezTo>
                  <a:cubicBezTo>
                    <a:pt x="557764" y="654255"/>
                    <a:pt x="557764" y="654255"/>
                    <a:pt x="352551" y="654255"/>
                  </a:cubicBezTo>
                  <a:close/>
                  <a:moveTo>
                    <a:pt x="452249" y="486763"/>
                  </a:moveTo>
                  <a:cubicBezTo>
                    <a:pt x="432046" y="486763"/>
                    <a:pt x="416052" y="502757"/>
                    <a:pt x="416052" y="522119"/>
                  </a:cubicBezTo>
                  <a:cubicBezTo>
                    <a:pt x="416052" y="542322"/>
                    <a:pt x="432046" y="557474"/>
                    <a:pt x="452249" y="557474"/>
                  </a:cubicBezTo>
                  <a:cubicBezTo>
                    <a:pt x="452249" y="557474"/>
                    <a:pt x="452249" y="557474"/>
                    <a:pt x="522119" y="557474"/>
                  </a:cubicBezTo>
                  <a:cubicBezTo>
                    <a:pt x="541480" y="557474"/>
                    <a:pt x="557474" y="542322"/>
                    <a:pt x="557474" y="522119"/>
                  </a:cubicBezTo>
                  <a:cubicBezTo>
                    <a:pt x="557474" y="502757"/>
                    <a:pt x="541480" y="486763"/>
                    <a:pt x="522119" y="486763"/>
                  </a:cubicBezTo>
                  <a:cubicBezTo>
                    <a:pt x="522119" y="486763"/>
                    <a:pt x="522119" y="486763"/>
                    <a:pt x="485921" y="486763"/>
                  </a:cubicBezTo>
                  <a:cubicBezTo>
                    <a:pt x="485921" y="486763"/>
                    <a:pt x="485921" y="486763"/>
                    <a:pt x="452249" y="486763"/>
                  </a:cubicBezTo>
                  <a:close/>
                  <a:moveTo>
                    <a:pt x="684968" y="417481"/>
                  </a:moveTo>
                  <a:cubicBezTo>
                    <a:pt x="684968" y="417481"/>
                    <a:pt x="684968" y="417481"/>
                    <a:pt x="806440" y="417481"/>
                  </a:cubicBezTo>
                  <a:cubicBezTo>
                    <a:pt x="820781" y="417481"/>
                    <a:pt x="831747" y="428437"/>
                    <a:pt x="831747" y="442763"/>
                  </a:cubicBezTo>
                  <a:cubicBezTo>
                    <a:pt x="831747" y="442763"/>
                    <a:pt x="831747" y="442763"/>
                    <a:pt x="831747" y="806822"/>
                  </a:cubicBezTo>
                  <a:cubicBezTo>
                    <a:pt x="831747" y="821149"/>
                    <a:pt x="820781" y="832104"/>
                    <a:pt x="806440" y="832104"/>
                  </a:cubicBezTo>
                  <a:cubicBezTo>
                    <a:pt x="806440" y="832104"/>
                    <a:pt x="806440" y="832104"/>
                    <a:pt x="684968" y="832104"/>
                  </a:cubicBezTo>
                  <a:cubicBezTo>
                    <a:pt x="684968" y="832104"/>
                    <a:pt x="684968" y="832104"/>
                    <a:pt x="684968" y="591926"/>
                  </a:cubicBezTo>
                  <a:cubicBezTo>
                    <a:pt x="684968" y="591926"/>
                    <a:pt x="684968" y="591926"/>
                    <a:pt x="684968" y="417481"/>
                  </a:cubicBezTo>
                  <a:close/>
                  <a:moveTo>
                    <a:pt x="279987" y="417481"/>
                  </a:moveTo>
                  <a:cubicBezTo>
                    <a:pt x="279987" y="417481"/>
                    <a:pt x="279987" y="417481"/>
                    <a:pt x="671397" y="417481"/>
                  </a:cubicBezTo>
                  <a:lnTo>
                    <a:pt x="671397" y="832104"/>
                  </a:lnTo>
                  <a:cubicBezTo>
                    <a:pt x="671397" y="832104"/>
                    <a:pt x="671397" y="832104"/>
                    <a:pt x="304450" y="832104"/>
                  </a:cubicBezTo>
                  <a:cubicBezTo>
                    <a:pt x="290953" y="832104"/>
                    <a:pt x="279987" y="821149"/>
                    <a:pt x="279987" y="806822"/>
                  </a:cubicBezTo>
                  <a:cubicBezTo>
                    <a:pt x="279987" y="806822"/>
                    <a:pt x="279987" y="806822"/>
                    <a:pt x="279987" y="417481"/>
                  </a:cubicBezTo>
                  <a:close/>
                  <a:moveTo>
                    <a:pt x="24483" y="417481"/>
                  </a:moveTo>
                  <a:cubicBezTo>
                    <a:pt x="24483" y="417481"/>
                    <a:pt x="24483" y="417481"/>
                    <a:pt x="266773" y="417481"/>
                  </a:cubicBezTo>
                  <a:cubicBezTo>
                    <a:pt x="266773" y="417481"/>
                    <a:pt x="266773" y="417481"/>
                    <a:pt x="266773" y="466149"/>
                  </a:cubicBezTo>
                  <a:lnTo>
                    <a:pt x="266773" y="496865"/>
                  </a:lnTo>
                  <a:cubicBezTo>
                    <a:pt x="260027" y="490130"/>
                    <a:pt x="251594" y="486763"/>
                    <a:pt x="242318" y="486763"/>
                  </a:cubicBezTo>
                  <a:cubicBezTo>
                    <a:pt x="206057" y="486763"/>
                    <a:pt x="206057" y="486763"/>
                    <a:pt x="206057" y="486763"/>
                  </a:cubicBezTo>
                  <a:cubicBezTo>
                    <a:pt x="172326" y="486763"/>
                    <a:pt x="172326" y="486763"/>
                    <a:pt x="172326" y="486763"/>
                  </a:cubicBezTo>
                  <a:cubicBezTo>
                    <a:pt x="152088" y="486763"/>
                    <a:pt x="136065" y="502757"/>
                    <a:pt x="136065" y="522119"/>
                  </a:cubicBezTo>
                  <a:cubicBezTo>
                    <a:pt x="136065" y="542322"/>
                    <a:pt x="152088" y="557474"/>
                    <a:pt x="172326" y="557474"/>
                  </a:cubicBezTo>
                  <a:cubicBezTo>
                    <a:pt x="242318" y="557474"/>
                    <a:pt x="242318" y="557474"/>
                    <a:pt x="242318" y="557474"/>
                  </a:cubicBezTo>
                  <a:cubicBezTo>
                    <a:pt x="251594" y="557474"/>
                    <a:pt x="260027" y="554107"/>
                    <a:pt x="266773" y="548214"/>
                  </a:cubicBezTo>
                  <a:lnTo>
                    <a:pt x="266773" y="581734"/>
                  </a:lnTo>
                  <a:cubicBezTo>
                    <a:pt x="266773" y="636485"/>
                    <a:pt x="266773" y="709487"/>
                    <a:pt x="266773" y="806822"/>
                  </a:cubicBezTo>
                  <a:cubicBezTo>
                    <a:pt x="266773" y="816935"/>
                    <a:pt x="270149" y="825362"/>
                    <a:pt x="276059" y="832104"/>
                  </a:cubicBezTo>
                  <a:cubicBezTo>
                    <a:pt x="276059" y="832104"/>
                    <a:pt x="276059" y="832104"/>
                    <a:pt x="24483" y="832104"/>
                  </a:cubicBezTo>
                  <a:cubicBezTo>
                    <a:pt x="10975" y="832104"/>
                    <a:pt x="0" y="821149"/>
                    <a:pt x="0" y="806822"/>
                  </a:cubicBezTo>
                  <a:cubicBezTo>
                    <a:pt x="0" y="806822"/>
                    <a:pt x="0" y="806822"/>
                    <a:pt x="0" y="442763"/>
                  </a:cubicBezTo>
                  <a:cubicBezTo>
                    <a:pt x="0" y="428437"/>
                    <a:pt x="10975" y="417481"/>
                    <a:pt x="24483" y="417481"/>
                  </a:cubicBezTo>
                  <a:close/>
                  <a:moveTo>
                    <a:pt x="312996" y="69640"/>
                  </a:moveTo>
                  <a:cubicBezTo>
                    <a:pt x="292779" y="69640"/>
                    <a:pt x="276773" y="85657"/>
                    <a:pt x="276773" y="105889"/>
                  </a:cubicBezTo>
                  <a:cubicBezTo>
                    <a:pt x="276773" y="126120"/>
                    <a:pt x="292779" y="142137"/>
                    <a:pt x="312996" y="142137"/>
                  </a:cubicBezTo>
                  <a:cubicBezTo>
                    <a:pt x="312996" y="142137"/>
                    <a:pt x="312996" y="142137"/>
                    <a:pt x="383758" y="142137"/>
                  </a:cubicBezTo>
                  <a:cubicBezTo>
                    <a:pt x="403975" y="142137"/>
                    <a:pt x="419981" y="126120"/>
                    <a:pt x="419981" y="105889"/>
                  </a:cubicBezTo>
                  <a:cubicBezTo>
                    <a:pt x="419981" y="85657"/>
                    <a:pt x="403975" y="69640"/>
                    <a:pt x="383758" y="69640"/>
                  </a:cubicBezTo>
                  <a:cubicBezTo>
                    <a:pt x="383758" y="69640"/>
                    <a:pt x="383758" y="69640"/>
                    <a:pt x="347535" y="69640"/>
                  </a:cubicBezTo>
                  <a:cubicBezTo>
                    <a:pt x="347535" y="69640"/>
                    <a:pt x="347535" y="69640"/>
                    <a:pt x="312996" y="69640"/>
                  </a:cubicBezTo>
                  <a:close/>
                  <a:moveTo>
                    <a:pt x="549260" y="0"/>
                  </a:moveTo>
                  <a:cubicBezTo>
                    <a:pt x="549260" y="0"/>
                    <a:pt x="549260" y="0"/>
                    <a:pt x="673237" y="0"/>
                  </a:cubicBezTo>
                  <a:cubicBezTo>
                    <a:pt x="687575" y="0"/>
                    <a:pt x="698539" y="10945"/>
                    <a:pt x="698539" y="25259"/>
                  </a:cubicBezTo>
                  <a:cubicBezTo>
                    <a:pt x="698539" y="25259"/>
                    <a:pt x="698539" y="25259"/>
                    <a:pt x="698539" y="404981"/>
                  </a:cubicBezTo>
                  <a:lnTo>
                    <a:pt x="549260" y="404981"/>
                  </a:lnTo>
                  <a:cubicBezTo>
                    <a:pt x="549260" y="404981"/>
                    <a:pt x="549260" y="404981"/>
                    <a:pt x="549260" y="0"/>
                  </a:cubicBezTo>
                  <a:close/>
                  <a:moveTo>
                    <a:pt x="163860" y="0"/>
                  </a:moveTo>
                  <a:cubicBezTo>
                    <a:pt x="163860" y="0"/>
                    <a:pt x="163860" y="0"/>
                    <a:pt x="535689" y="0"/>
                  </a:cubicBezTo>
                  <a:cubicBezTo>
                    <a:pt x="535689" y="0"/>
                    <a:pt x="535689" y="0"/>
                    <a:pt x="535689" y="404981"/>
                  </a:cubicBezTo>
                  <a:lnTo>
                    <a:pt x="138565" y="404981"/>
                  </a:lnTo>
                  <a:cubicBezTo>
                    <a:pt x="138565" y="404981"/>
                    <a:pt x="138565" y="404981"/>
                    <a:pt x="138565" y="25259"/>
                  </a:cubicBezTo>
                  <a:cubicBezTo>
                    <a:pt x="138565" y="10946"/>
                    <a:pt x="149526" y="0"/>
                    <a:pt x="163860"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24" name="Group 1023">
            <a:extLst>
              <a:ext uri="{FF2B5EF4-FFF2-40B4-BE49-F238E27FC236}">
                <a16:creationId xmlns:a16="http://schemas.microsoft.com/office/drawing/2014/main" id="{B01A03CA-240B-4D07-929E-7640BE6D2E5E}"/>
              </a:ext>
            </a:extLst>
          </p:cNvPr>
          <p:cNvGrpSpPr/>
          <p:nvPr/>
        </p:nvGrpSpPr>
        <p:grpSpPr>
          <a:xfrm>
            <a:off x="8440661" y="2741345"/>
            <a:ext cx="573298" cy="897384"/>
            <a:chOff x="8462937" y="2941637"/>
            <a:chExt cx="573298" cy="897384"/>
          </a:xfrm>
        </p:grpSpPr>
        <p:sp>
          <p:nvSpPr>
            <p:cNvPr id="76" name="Rectangle 75">
              <a:extLst>
                <a:ext uri="{FF2B5EF4-FFF2-40B4-BE49-F238E27FC236}">
                  <a16:creationId xmlns:a16="http://schemas.microsoft.com/office/drawing/2014/main" id="{F33B0353-3342-46D7-AF39-DCEBEE484E2E}"/>
                </a:ext>
              </a:extLst>
            </p:cNvPr>
            <p:cNvSpPr/>
            <p:nvPr/>
          </p:nvSpPr>
          <p:spPr>
            <a:xfrm>
              <a:off x="8462937" y="3562022"/>
              <a:ext cx="57329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Policy</a:t>
              </a:r>
            </a:p>
          </p:txBody>
        </p:sp>
        <p:grpSp>
          <p:nvGrpSpPr>
            <p:cNvPr id="136" name="Group 54">
              <a:extLst>
                <a:ext uri="{FF2B5EF4-FFF2-40B4-BE49-F238E27FC236}">
                  <a16:creationId xmlns:a16="http://schemas.microsoft.com/office/drawing/2014/main" id="{7B7FAE60-5F27-4804-9FD2-EF6261236E4E}"/>
                </a:ext>
              </a:extLst>
            </p:cNvPr>
            <p:cNvGrpSpPr>
              <a:grpSpLocks noChangeAspect="1"/>
            </p:cNvGrpSpPr>
            <p:nvPr/>
          </p:nvGrpSpPr>
          <p:grpSpPr bwMode="auto">
            <a:xfrm>
              <a:off x="8498126" y="2941637"/>
              <a:ext cx="502920" cy="559258"/>
              <a:chOff x="4488" y="1107"/>
              <a:chExt cx="2687" cy="2988"/>
            </a:xfrm>
            <a:solidFill>
              <a:srgbClr val="000000"/>
            </a:solidFill>
          </p:grpSpPr>
          <p:sp>
            <p:nvSpPr>
              <p:cNvPr id="137" name="Freeform 55">
                <a:extLst>
                  <a:ext uri="{FF2B5EF4-FFF2-40B4-BE49-F238E27FC236}">
                    <a16:creationId xmlns:a16="http://schemas.microsoft.com/office/drawing/2014/main" id="{25741867-7964-41C0-8EA2-BD47CBB89EAB}"/>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6">
                <a:extLst>
                  <a:ext uri="{FF2B5EF4-FFF2-40B4-BE49-F238E27FC236}">
                    <a16:creationId xmlns:a16="http://schemas.microsoft.com/office/drawing/2014/main" id="{A5A73216-DAEB-4BFA-89CF-96926B68631F}"/>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57">
                <a:extLst>
                  <a:ext uri="{FF2B5EF4-FFF2-40B4-BE49-F238E27FC236}">
                    <a16:creationId xmlns:a16="http://schemas.microsoft.com/office/drawing/2014/main" id="{E796C04E-4A4A-479C-8A5B-7BFC69A6B77B}"/>
                  </a:ext>
                </a:extLst>
              </p:cNvPr>
              <p:cNvSpPr>
                <a:spLocks noChangeArrowheads="1"/>
              </p:cNvSpPr>
              <p:nvPr/>
            </p:nvSpPr>
            <p:spPr bwMode="auto">
              <a:xfrm>
                <a:off x="5402" y="2178"/>
                <a:ext cx="807" cy="80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58">
                <a:extLst>
                  <a:ext uri="{FF2B5EF4-FFF2-40B4-BE49-F238E27FC236}">
                    <a16:creationId xmlns:a16="http://schemas.microsoft.com/office/drawing/2014/main" id="{CA058C6F-4979-4D84-82D7-5DF04B12E58F}"/>
                  </a:ext>
                </a:extLst>
              </p:cNvPr>
              <p:cNvSpPr>
                <a:spLocks noChangeArrowheads="1"/>
              </p:cNvSpPr>
              <p:nvPr/>
            </p:nvSpPr>
            <p:spPr bwMode="auto">
              <a:xfrm>
                <a:off x="6299" y="2001"/>
                <a:ext cx="396"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59">
                <a:extLst>
                  <a:ext uri="{FF2B5EF4-FFF2-40B4-BE49-F238E27FC236}">
                    <a16:creationId xmlns:a16="http://schemas.microsoft.com/office/drawing/2014/main" id="{EC344F09-3B9E-4F59-A523-33846E8A3605}"/>
                  </a:ext>
                </a:extLst>
              </p:cNvPr>
              <p:cNvSpPr>
                <a:spLocks noChangeArrowheads="1"/>
              </p:cNvSpPr>
              <p:nvPr/>
            </p:nvSpPr>
            <p:spPr bwMode="auto">
              <a:xfrm>
                <a:off x="6294" y="2781"/>
                <a:ext cx="397"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60">
                <a:extLst>
                  <a:ext uri="{FF2B5EF4-FFF2-40B4-BE49-F238E27FC236}">
                    <a16:creationId xmlns:a16="http://schemas.microsoft.com/office/drawing/2014/main" id="{18D7B652-20B5-477A-BC15-5A29C0B77FF5}"/>
                  </a:ext>
                </a:extLst>
              </p:cNvPr>
              <p:cNvSpPr>
                <a:spLocks noChangeArrowheads="1"/>
              </p:cNvSpPr>
              <p:nvPr/>
            </p:nvSpPr>
            <p:spPr bwMode="auto">
              <a:xfrm>
                <a:off x="6828" y="1756"/>
                <a:ext cx="344"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61">
                <a:extLst>
                  <a:ext uri="{FF2B5EF4-FFF2-40B4-BE49-F238E27FC236}">
                    <a16:creationId xmlns:a16="http://schemas.microsoft.com/office/drawing/2014/main" id="{F82745BB-AAD4-4CEF-A0A5-3443AE45466D}"/>
                  </a:ext>
                </a:extLst>
              </p:cNvPr>
              <p:cNvSpPr>
                <a:spLocks noChangeArrowheads="1"/>
              </p:cNvSpPr>
              <p:nvPr/>
            </p:nvSpPr>
            <p:spPr bwMode="auto">
              <a:xfrm>
                <a:off x="6830" y="2413"/>
                <a:ext cx="345" cy="345"/>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62">
                <a:extLst>
                  <a:ext uri="{FF2B5EF4-FFF2-40B4-BE49-F238E27FC236}">
                    <a16:creationId xmlns:a16="http://schemas.microsoft.com/office/drawing/2014/main" id="{99F68FB6-8034-4BFF-85DE-C804F86B29E7}"/>
                  </a:ext>
                </a:extLst>
              </p:cNvPr>
              <p:cNvSpPr>
                <a:spLocks noChangeArrowheads="1"/>
              </p:cNvSpPr>
              <p:nvPr/>
            </p:nvSpPr>
            <p:spPr bwMode="auto">
              <a:xfrm>
                <a:off x="6830" y="3074"/>
                <a:ext cx="345"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2201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250"/>
                                        <p:tgtEl>
                                          <p:spTgt spid="29"/>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50"/>
                                        <p:tgtEl>
                                          <p:spTgt spid="3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250"/>
                                        <p:tgtEl>
                                          <p:spTgt spid="3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250"/>
                                        <p:tgtEl>
                                          <p:spTgt spid="3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750"/>
                                        <p:tgtEl>
                                          <p:spTgt spid="3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250"/>
                                        <p:tgtEl>
                                          <p:spTgt spid="35"/>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25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036"/>
                                        </p:tgtEl>
                                      </p:cBhvr>
                                    </p:animEffect>
                                    <p:set>
                                      <p:cBhvr>
                                        <p:cTn id="40" dur="1" fill="hold">
                                          <p:stCondLst>
                                            <p:cond delay="499"/>
                                          </p:stCondLst>
                                        </p:cTn>
                                        <p:tgtEl>
                                          <p:spTgt spid="103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250"/>
                                        <p:tgtEl>
                                          <p:spTgt spid="36"/>
                                        </p:tgtEl>
                                      </p:cBhvr>
                                    </p:animEffect>
                                  </p:childTnLst>
                                </p:cTn>
                              </p:par>
                            </p:childTnLst>
                          </p:cTn>
                        </p:par>
                        <p:par>
                          <p:cTn id="49" fill="hold">
                            <p:stCondLst>
                              <p:cond delay="25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50"/>
                                        <p:tgtEl>
                                          <p:spTgt spid="3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250"/>
                                        <p:tgtEl>
                                          <p:spTgt spid="38"/>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250"/>
                                        <p:tgtEl>
                                          <p:spTgt spid="39"/>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1250"/>
                            </p:stCondLst>
                            <p:childTnLst>
                              <p:par>
                                <p:cTn id="66" presetID="22" presetClass="entr" presetSubtype="2"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right)">
                                      <p:cBhvr>
                                        <p:cTn id="68" dur="750"/>
                                        <p:tgtEl>
                                          <p:spTgt spid="41"/>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250"/>
                                        <p:tgtEl>
                                          <p:spTgt spid="43"/>
                                        </p:tgtEl>
                                      </p:cBhvr>
                                    </p:animEffect>
                                  </p:childTnLst>
                                </p:cTn>
                              </p:par>
                            </p:childTnLst>
                          </p:cTn>
                        </p:par>
                        <p:par>
                          <p:cTn id="73" fill="hold">
                            <p:stCondLst>
                              <p:cond delay="2250"/>
                            </p:stCondLst>
                            <p:childTnLst>
                              <p:par>
                                <p:cTn id="74" presetID="22" presetClass="entr" presetSubtype="8"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25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2"/>
                                        </p:tgtEl>
                                      </p:cBhvr>
                                    </p:animEffect>
                                    <p:set>
                                      <p:cBhvr>
                                        <p:cTn id="93" dur="1" fill="hold">
                                          <p:stCondLst>
                                            <p:cond delay="499"/>
                                          </p:stCondLst>
                                        </p:cTn>
                                        <p:tgtEl>
                                          <p:spTgt spid="3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3"/>
                                        </p:tgtEl>
                                      </p:cBhvr>
                                    </p:animEffect>
                                    <p:set>
                                      <p:cBhvr>
                                        <p:cTn id="96" dur="1" fill="hold">
                                          <p:stCondLst>
                                            <p:cond delay="499"/>
                                          </p:stCondLst>
                                        </p:cTn>
                                        <p:tgtEl>
                                          <p:spTgt spid="3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4"/>
                                        </p:tgtEl>
                                      </p:cBhvr>
                                    </p:animEffect>
                                    <p:set>
                                      <p:cBhvr>
                                        <p:cTn id="102" dur="1" fill="hold">
                                          <p:stCondLst>
                                            <p:cond delay="499"/>
                                          </p:stCondLst>
                                        </p:cTn>
                                        <p:tgtEl>
                                          <p:spTgt spid="3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7"/>
                                        </p:tgtEl>
                                      </p:cBhvr>
                                    </p:animEffect>
                                    <p:set>
                                      <p:cBhvr>
                                        <p:cTn id="108" dur="1" fill="hold">
                                          <p:stCondLst>
                                            <p:cond delay="499"/>
                                          </p:stCondLst>
                                        </p:cTn>
                                        <p:tgtEl>
                                          <p:spTgt spid="3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9"/>
                                        </p:tgtEl>
                                      </p:cBhvr>
                                    </p:animEffect>
                                    <p:set>
                                      <p:cBhvr>
                                        <p:cTn id="114" dur="1" fill="hold">
                                          <p:stCondLst>
                                            <p:cond delay="499"/>
                                          </p:stCondLst>
                                        </p:cTn>
                                        <p:tgtEl>
                                          <p:spTgt spid="3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0"/>
                                        </p:tgtEl>
                                      </p:cBhvr>
                                    </p:animEffect>
                                    <p:set>
                                      <p:cBhvr>
                                        <p:cTn id="117" dur="1" fill="hold">
                                          <p:stCondLst>
                                            <p:cond delay="499"/>
                                          </p:stCondLst>
                                        </p:cTn>
                                        <p:tgtEl>
                                          <p:spTgt spid="4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1"/>
                                        </p:tgtEl>
                                      </p:cBhvr>
                                    </p:animEffect>
                                    <p:set>
                                      <p:cBhvr>
                                        <p:cTn id="120" dur="1" fill="hold">
                                          <p:stCondLst>
                                            <p:cond delay="499"/>
                                          </p:stCondLst>
                                        </p:cTn>
                                        <p:tgtEl>
                                          <p:spTgt spid="4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3"/>
                                        </p:tgtEl>
                                      </p:cBhvr>
                                    </p:animEffect>
                                    <p:set>
                                      <p:cBhvr>
                                        <p:cTn id="123" dur="1" fill="hold">
                                          <p:stCondLst>
                                            <p:cond delay="499"/>
                                          </p:stCondLst>
                                        </p:cTn>
                                        <p:tgtEl>
                                          <p:spTgt spid="4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42"/>
                                        </p:tgtEl>
                                      </p:cBhvr>
                                    </p:animEffect>
                                    <p:set>
                                      <p:cBhvr>
                                        <p:cTn id="126" dur="1" fill="hold">
                                          <p:stCondLst>
                                            <p:cond delay="499"/>
                                          </p:stCondLst>
                                        </p:cTn>
                                        <p:tgtEl>
                                          <p:spTgt spid="42"/>
                                        </p:tgtEl>
                                        <p:attrNameLst>
                                          <p:attrName>style.visibility</p:attrName>
                                        </p:attrNameLst>
                                      </p:cBhvr>
                                      <p:to>
                                        <p:strVal val="hidden"/>
                                      </p:to>
                                    </p:set>
                                  </p:childTnLst>
                                </p:cTn>
                              </p:par>
                              <p:par>
                                <p:cTn id="127" presetID="10" presetClass="entr" presetSubtype="0" fill="hold" grpId="1" nodeType="withEffect">
                                  <p:stCondLst>
                                    <p:cond delay="0"/>
                                  </p:stCondLst>
                                  <p:childTnLst>
                                    <p:set>
                                      <p:cBhvr>
                                        <p:cTn id="128" dur="1" fill="hold">
                                          <p:stCondLst>
                                            <p:cond delay="0"/>
                                          </p:stCondLst>
                                        </p:cTn>
                                        <p:tgtEl>
                                          <p:spTgt spid="1036"/>
                                        </p:tgtEl>
                                        <p:attrNameLst>
                                          <p:attrName>style.visibility</p:attrName>
                                        </p:attrNameLst>
                                      </p:cBhvr>
                                      <p:to>
                                        <p:strVal val="visible"/>
                                      </p:to>
                                    </p:set>
                                    <p:animEffect transition="in" filter="fade">
                                      <p:cBhvr>
                                        <p:cTn id="129" dur="500"/>
                                        <p:tgtEl>
                                          <p:spTgt spid="1036"/>
                                        </p:tgtEl>
                                      </p:cBhvr>
                                    </p:animEffect>
                                  </p:childTnLst>
                                </p:cTn>
                              </p:par>
                              <p:par>
                                <p:cTn id="130" presetID="10" presetClass="entr" presetSubtype="0" fill="hold"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250"/>
                                        <p:tgtEl>
                                          <p:spTgt spid="28"/>
                                        </p:tgtEl>
                                      </p:cBhvr>
                                    </p:animEffect>
                                  </p:childTnLst>
                                </p:cTn>
                              </p:par>
                            </p:childTnLst>
                          </p:cTn>
                        </p:par>
                        <p:par>
                          <p:cTn id="137" fill="hold">
                            <p:stCondLst>
                              <p:cond delay="750"/>
                            </p:stCondLst>
                            <p:childTnLst>
                              <p:par>
                                <p:cTn id="138" presetID="22" presetClass="entr" presetSubtype="8"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left)">
                                      <p:cBhvr>
                                        <p:cTn id="140" dur="250"/>
                                        <p:tgtEl>
                                          <p:spTgt spid="29"/>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up)">
                                      <p:cBhvr>
                                        <p:cTn id="144" dur="250"/>
                                        <p:tgtEl>
                                          <p:spTgt spid="48"/>
                                        </p:tgtEl>
                                      </p:cBhvr>
                                    </p:animEffect>
                                  </p:childTnLst>
                                </p:cTn>
                              </p:par>
                            </p:childTnLst>
                          </p:cTn>
                        </p:par>
                        <p:par>
                          <p:cTn id="145" fill="hold">
                            <p:stCondLst>
                              <p:cond delay="1250"/>
                            </p:stCondLst>
                            <p:childTnLst>
                              <p:par>
                                <p:cTn id="146" presetID="22" presetClass="entr" presetSubtype="4" fill="hold" nodeType="after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down)">
                                      <p:cBhvr>
                                        <p:cTn id="148" dur="250"/>
                                        <p:tgtEl>
                                          <p:spTgt spid="4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wipe(left)">
                                      <p:cBhvr>
                                        <p:cTn id="152" dur="250"/>
                                        <p:tgtEl>
                                          <p:spTgt spid="30"/>
                                        </p:tgtEl>
                                      </p:cBhvr>
                                    </p:animEffect>
                                  </p:childTnLst>
                                </p:cTn>
                              </p:par>
                            </p:childTnLst>
                          </p:cTn>
                        </p:par>
                        <p:par>
                          <p:cTn id="153" fill="hold">
                            <p:stCondLst>
                              <p:cond delay="1750"/>
                            </p:stCondLst>
                            <p:childTnLst>
                              <p:par>
                                <p:cTn id="154" presetID="22" presetClass="entr" presetSubtype="1" fill="hold"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up)">
                                      <p:cBhvr>
                                        <p:cTn id="156" dur="250"/>
                                        <p:tgtEl>
                                          <p:spTgt spid="50"/>
                                        </p:tgtEl>
                                      </p:cBhvr>
                                    </p:animEffect>
                                  </p:childTnLst>
                                </p:cTn>
                              </p:par>
                            </p:childTnLst>
                          </p:cTn>
                        </p:par>
                        <p:par>
                          <p:cTn id="157" fill="hold">
                            <p:stCondLst>
                              <p:cond delay="2000"/>
                            </p:stCondLst>
                            <p:childTnLst>
                              <p:par>
                                <p:cTn id="158" presetID="22" presetClass="entr" presetSubtype="4" fill="hold" nodeType="after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down)">
                                      <p:cBhvr>
                                        <p:cTn id="160" dur="250"/>
                                        <p:tgtEl>
                                          <p:spTgt spid="51"/>
                                        </p:tgtEl>
                                      </p:cBhvr>
                                    </p:animEffect>
                                  </p:childTnLst>
                                </p:cTn>
                              </p:par>
                            </p:childTnLst>
                          </p:cTn>
                        </p:par>
                        <p:par>
                          <p:cTn id="161" fill="hold">
                            <p:stCondLst>
                              <p:cond delay="2250"/>
                            </p:stCondLst>
                            <p:childTnLst>
                              <p:par>
                                <p:cTn id="162" presetID="22" presetClass="entr" presetSubtype="8" fill="hold" nodeType="after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left)">
                                      <p:cBhvr>
                                        <p:cTn id="164" dur="250"/>
                                        <p:tgtEl>
                                          <p:spTgt spid="31"/>
                                        </p:tgtEl>
                                      </p:cBhvr>
                                    </p:animEffect>
                                  </p:childTnLst>
                                </p:cTn>
                              </p:par>
                            </p:childTnLst>
                          </p:cTn>
                        </p:par>
                        <p:par>
                          <p:cTn id="165" fill="hold">
                            <p:stCondLst>
                              <p:cond delay="2500"/>
                            </p:stCondLst>
                            <p:childTnLst>
                              <p:par>
                                <p:cTn id="166" presetID="22" presetClass="entr" presetSubtype="8"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wipe(left)">
                                      <p:cBhvr>
                                        <p:cTn id="168" dur="250"/>
                                        <p:tgtEl>
                                          <p:spTgt spid="32"/>
                                        </p:tgtEl>
                                      </p:cBhvr>
                                    </p:animEffect>
                                  </p:childTnLst>
                                </p:cTn>
                              </p:par>
                            </p:childTnLst>
                          </p:cTn>
                        </p:par>
                        <p:par>
                          <p:cTn id="169" fill="hold">
                            <p:stCondLst>
                              <p:cond delay="2750"/>
                            </p:stCondLst>
                            <p:childTnLst>
                              <p:par>
                                <p:cTn id="170" presetID="22" presetClass="entr" presetSubtype="2"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right)">
                                      <p:cBhvr>
                                        <p:cTn id="172" dur="750"/>
                                        <p:tgtEl>
                                          <p:spTgt spid="33"/>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wipe(up)">
                                      <p:cBhvr>
                                        <p:cTn id="176" dur="250"/>
                                        <p:tgtEl>
                                          <p:spTgt spid="35"/>
                                        </p:tgtEl>
                                      </p:cBhvr>
                                    </p:animEffect>
                                  </p:childTnLst>
                                </p:cTn>
                              </p:par>
                            </p:childTnLst>
                          </p:cTn>
                        </p:par>
                        <p:par>
                          <p:cTn id="177" fill="hold">
                            <p:stCondLst>
                              <p:cond delay="3750"/>
                            </p:stCondLst>
                            <p:childTnLst>
                              <p:par>
                                <p:cTn id="178" presetID="22" presetClass="entr" presetSubtype="8" fill="hold"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left)">
                                      <p:cBhvr>
                                        <p:cTn id="180"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solidFill>
                  <a:srgbClr val="0078D7"/>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Integration (CI)</a:t>
            </a:r>
          </a:p>
          <a:p>
            <a:pPr algn="ctr" defTabSz="932563">
              <a:defRPr/>
            </a:pPr>
            <a:endParaRPr lang="en-US" sz="1600">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Improve software development quality and speed.</a:t>
            </a:r>
          </a:p>
          <a:p>
            <a:pPr marL="285695" indent="-285695">
              <a:buFont typeface="Arial" panose="020B0604020202020204" pitchFamily="34" charset="0"/>
              <a:buChar char="•"/>
              <a:defRPr/>
            </a:pPr>
            <a:r>
              <a:rPr lang="en-US" sz="1600" b="0">
                <a:solidFill>
                  <a:srgbClr val="000000"/>
                </a:solidFill>
              </a:rPr>
              <a:t>When you use Azure Pipelines or Jenkins to build apps in the cloud and deploy to Azure, each time you commit code, it’s automatically built and tested and bugs are detected faster.</a:t>
            </a:r>
            <a:endParaRPr lang="en-US" sz="1600" b="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Deployment (CD)</a:t>
            </a:r>
          </a:p>
          <a:p>
            <a:pPr algn="ctr" defTabSz="932563">
              <a:defRPr/>
            </a:pPr>
            <a:endParaRPr lang="en-US" sz="1399">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By combining continuous integration and infrastructure as code (</a:t>
            </a:r>
            <a:r>
              <a:rPr lang="en-US" sz="1600" b="0" err="1">
                <a:solidFill>
                  <a:srgbClr val="000000"/>
                </a:solidFill>
              </a:rPr>
              <a:t>IaC</a:t>
            </a:r>
            <a:r>
              <a:rPr lang="en-US" sz="1600" b="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Learning &amp; Monitoring</a:t>
            </a:r>
          </a:p>
          <a:p>
            <a:pPr algn="ctr" defTabSz="932563">
              <a:defRPr/>
            </a:pPr>
            <a:endParaRPr lang="en-US" sz="1399">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a:solidFill>
                  <a:srgbClr val="000000"/>
                </a:solidFill>
              </a:rPr>
              <a:t>Using CI/CD practices, paired with monitoring</a:t>
            </a:r>
            <a:r>
              <a:rPr lang="en-US" sz="1600" b="0">
                <a:solidFill>
                  <a:srgbClr val="000000"/>
                </a:solidFill>
              </a:rPr>
              <a:t> </a:t>
            </a:r>
            <a:r>
              <a:rPr lang="en-US" sz="1600" b="0" spc="-30">
                <a:solidFill>
                  <a:srgbClr val="000000"/>
                </a:solidFill>
              </a:rPr>
              <a:t>tools, you’ll be able to safely deliver features</a:t>
            </a:r>
            <a:r>
              <a:rPr lang="en-US" sz="1600" b="0">
                <a:solidFill>
                  <a:srgbClr val="000000"/>
                </a:solidFill>
              </a:rPr>
              <a:t> to your customers as soon as they’re ready.</a:t>
            </a:r>
            <a:endParaRPr lang="en-US" sz="1600" b="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40061" y="236860"/>
            <a:ext cx="10782459" cy="989769"/>
          </a:xfrm>
        </p:spPr>
        <p:txBody>
          <a:bodyPr/>
          <a:lstStyle/>
          <a:p>
            <a:r>
              <a:rPr lang="en-US">
                <a:solidFill>
                  <a:schemeClr val="accent3"/>
                </a:solidFill>
              </a:rPr>
              <a:t>Containerized workflow pipeline  </a:t>
            </a:r>
            <a:endParaRPr lang="en-US"/>
          </a:p>
        </p:txBody>
      </p:sp>
      <p:sp>
        <p:nvSpPr>
          <p:cNvPr id="128" name="Rectangle 127"/>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29" name="Rectangle 128"/>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0" name="Rectangle 129"/>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1" name="Rectangle 130"/>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2" name="Rectangle 131"/>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3" name="Rectangle 132"/>
          <p:cNvSpPr/>
          <p:nvPr/>
        </p:nvSpPr>
        <p:spPr>
          <a:xfrm>
            <a:off x="9540617" y="4776567"/>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4" name="Rectangle 133"/>
          <p:cNvSpPr/>
          <p:nvPr/>
        </p:nvSpPr>
        <p:spPr>
          <a:xfrm>
            <a:off x="9540617" y="41434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5" name="Rectangle 134"/>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Azure Kubernetes Service</a:t>
            </a:r>
          </a:p>
        </p:txBody>
      </p:sp>
      <p:sp>
        <p:nvSpPr>
          <p:cNvPr id="136" name="Rectangle 135"/>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Service Fabric</a:t>
            </a:r>
          </a:p>
        </p:txBody>
      </p:sp>
      <p:sp>
        <p:nvSpPr>
          <p:cNvPr id="137" name="Rectangle 136"/>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App Services</a:t>
            </a:r>
          </a:p>
        </p:txBody>
      </p:sp>
      <p:sp>
        <p:nvSpPr>
          <p:cNvPr id="138" name="Rectangle 137"/>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Future Services</a:t>
            </a:r>
          </a:p>
        </p:txBody>
      </p:sp>
      <p:sp>
        <p:nvSpPr>
          <p:cNvPr id="139" name="Rectangle 138"/>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pic>
        <p:nvPicPr>
          <p:cNvPr id="140" name="Picture 139"/>
          <p:cNvPicPr>
            <a:picLocks noChangeAspect="1"/>
          </p:cNvPicPr>
          <p:nvPr/>
        </p:nvPicPr>
        <p:blipFill>
          <a:blip r:embed="rId3"/>
          <a:stretch>
            <a:fillRect/>
          </a:stretch>
        </p:blipFill>
        <p:spPr>
          <a:xfrm>
            <a:off x="9601998" y="1023366"/>
            <a:ext cx="650738" cy="495720"/>
          </a:xfrm>
          <a:prstGeom prst="rect">
            <a:avLst/>
          </a:prstGeom>
        </p:spPr>
      </p:pic>
      <p:pic>
        <p:nvPicPr>
          <p:cNvPr id="141" name="Picture 140"/>
          <p:cNvPicPr>
            <a:picLocks noChangeAspect="1"/>
          </p:cNvPicPr>
          <p:nvPr/>
        </p:nvPicPr>
        <p:blipFill>
          <a:blip r:embed="rId4"/>
          <a:stretch>
            <a:fillRect/>
          </a:stretch>
        </p:blipFill>
        <p:spPr>
          <a:xfrm>
            <a:off x="9679698" y="1673666"/>
            <a:ext cx="495338" cy="495720"/>
          </a:xfrm>
          <a:prstGeom prst="rect">
            <a:avLst/>
          </a:prstGeom>
        </p:spPr>
      </p:pic>
      <p:pic>
        <p:nvPicPr>
          <p:cNvPr id="142" name="Picture 141"/>
          <p:cNvPicPr>
            <a:picLocks noChangeAspect="1"/>
          </p:cNvPicPr>
          <p:nvPr/>
        </p:nvPicPr>
        <p:blipFill>
          <a:blip r:embed="rId5"/>
          <a:stretch>
            <a:fillRect/>
          </a:stretch>
        </p:blipFill>
        <p:spPr>
          <a:xfrm>
            <a:off x="9679699" y="2318658"/>
            <a:ext cx="495337" cy="495720"/>
          </a:xfrm>
          <a:prstGeom prst="rect">
            <a:avLst/>
          </a:prstGeom>
        </p:spPr>
      </p:pic>
      <p:sp>
        <p:nvSpPr>
          <p:cNvPr id="143" name="Right Arrow 5"/>
          <p:cNvSpPr/>
          <p:nvPr/>
        </p:nvSpPr>
        <p:spPr>
          <a:xfrm>
            <a:off x="883597"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44" name="Picture 143"/>
          <p:cNvPicPr>
            <a:picLocks noChangeAspect="1"/>
          </p:cNvPicPr>
          <p:nvPr/>
        </p:nvPicPr>
        <p:blipFill>
          <a:blip r:embed="rId6">
            <a:duotone>
              <a:prstClr val="black"/>
              <a:schemeClr val="tx2">
                <a:tint val="45000"/>
                <a:satMod val="400000"/>
              </a:schemeClr>
            </a:duotone>
          </a:blip>
          <a:stretch>
            <a:fillRect/>
          </a:stretch>
        </p:blipFill>
        <p:spPr>
          <a:xfrm>
            <a:off x="1484104" y="1831154"/>
            <a:ext cx="599890" cy="625597"/>
          </a:xfrm>
          <a:prstGeom prst="rect">
            <a:avLst/>
          </a:prstGeom>
        </p:spPr>
      </p:pic>
      <p:cxnSp>
        <p:nvCxnSpPr>
          <p:cNvPr id="145" name="Straight Arrow Connector 144"/>
          <p:cNvCxnSpPr>
            <a:cxnSpLocks/>
          </p:cNvCxnSpPr>
          <p:nvPr/>
        </p:nvCxnSpPr>
        <p:spPr>
          <a:xfrm>
            <a:off x="4207957" y="2848274"/>
            <a:ext cx="787110" cy="66997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82670" y="2575943"/>
            <a:ext cx="532409" cy="311380"/>
            <a:chOff x="4227749" y="3121751"/>
            <a:chExt cx="532409" cy="311380"/>
          </a:xfrm>
        </p:grpSpPr>
        <p:grpSp>
          <p:nvGrpSpPr>
            <p:cNvPr id="147" name="Group 146"/>
            <p:cNvGrpSpPr>
              <a:grpSpLocks noChangeAspect="1"/>
            </p:cNvGrpSpPr>
            <p:nvPr/>
          </p:nvGrpSpPr>
          <p:grpSpPr>
            <a:xfrm>
              <a:off x="4227749" y="3180454"/>
              <a:ext cx="450741" cy="252677"/>
              <a:chOff x="3523102" y="1791568"/>
              <a:chExt cx="6746733" cy="3782104"/>
            </a:xfrm>
            <a:solidFill>
              <a:srgbClr val="002060"/>
            </a:solidFill>
          </p:grpSpPr>
          <p:sp>
            <p:nvSpPr>
              <p:cNvPr id="149" name="Rectangle 1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0"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1"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grpSp>
        <p:pic>
          <p:nvPicPr>
            <p:cNvPr id="148" name="Picture 147"/>
            <p:cNvPicPr>
              <a:picLocks noChangeAspect="1"/>
            </p:cNvPicPr>
            <p:nvPr/>
          </p:nvPicPr>
          <p:blipFill>
            <a:blip r:embed="rId7"/>
            <a:stretch>
              <a:fillRect/>
            </a:stretch>
          </p:blipFill>
          <p:spPr>
            <a:xfrm>
              <a:off x="4271287" y="3121751"/>
              <a:ext cx="488871" cy="273622"/>
            </a:xfrm>
            <a:prstGeom prst="rect">
              <a:avLst/>
            </a:prstGeom>
          </p:spPr>
        </p:pic>
      </p:grpSp>
      <p:sp>
        <p:nvSpPr>
          <p:cNvPr id="152" name="Right Arrow 5"/>
          <p:cNvSpPr/>
          <p:nvPr/>
        </p:nvSpPr>
        <p:spPr>
          <a:xfrm>
            <a:off x="3029326"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53" name="Group 152"/>
          <p:cNvGrpSpPr/>
          <p:nvPr/>
        </p:nvGrpSpPr>
        <p:grpSpPr>
          <a:xfrm>
            <a:off x="2777875" y="1412218"/>
            <a:ext cx="1483698" cy="1527326"/>
            <a:chOff x="2777875" y="1412218"/>
            <a:chExt cx="1483698" cy="1527326"/>
          </a:xfrm>
        </p:grpSpPr>
        <p:sp>
          <p:nvSpPr>
            <p:cNvPr id="154"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55" name="TextBox 154"/>
            <p:cNvSpPr txBox="1"/>
            <p:nvPr/>
          </p:nvSpPr>
          <p:spPr>
            <a:xfrm>
              <a:off x="2825969" y="1794022"/>
              <a:ext cx="1387510" cy="899200"/>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Build/CI,</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Integrate,</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Test</a:t>
              </a:r>
            </a:p>
          </p:txBody>
        </p:sp>
        <p:sp>
          <p:nvSpPr>
            <p:cNvPr id="156" name="TextBox 155"/>
            <p:cNvSpPr txBox="1"/>
            <p:nvPr/>
          </p:nvSpPr>
          <p:spPr>
            <a:xfrm>
              <a:off x="3081795" y="1412218"/>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57" name="Right Arrow 5"/>
          <p:cNvSpPr/>
          <p:nvPr/>
        </p:nvSpPr>
        <p:spPr>
          <a:xfrm rot="16200000">
            <a:off x="377902" y="3360505"/>
            <a:ext cx="1914090"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58" name="Picture 157"/>
          <p:cNvPicPr>
            <a:picLocks noChangeAspect="1"/>
          </p:cNvPicPr>
          <p:nvPr/>
        </p:nvPicPr>
        <p:blipFill>
          <a:blip r:embed="rId6">
            <a:duotone>
              <a:prstClr val="black"/>
              <a:schemeClr val="tx2">
                <a:tint val="45000"/>
                <a:satMod val="400000"/>
              </a:schemeClr>
            </a:duotone>
          </a:blip>
          <a:stretch>
            <a:fillRect/>
          </a:stretch>
        </p:blipFill>
        <p:spPr>
          <a:xfrm>
            <a:off x="1080222" y="4804975"/>
            <a:ext cx="599890" cy="625597"/>
          </a:xfrm>
          <a:prstGeom prst="rect">
            <a:avLst/>
          </a:prstGeom>
        </p:spPr>
      </p:pic>
      <p:grpSp>
        <p:nvGrpSpPr>
          <p:cNvPr id="159" name="Group 158"/>
          <p:cNvGrpSpPr/>
          <p:nvPr/>
        </p:nvGrpSpPr>
        <p:grpSpPr>
          <a:xfrm>
            <a:off x="252964" y="4780912"/>
            <a:ext cx="2621099" cy="1786754"/>
            <a:chOff x="252964" y="4780912"/>
            <a:chExt cx="2621099" cy="1786754"/>
          </a:xfrm>
        </p:grpSpPr>
        <p:sp>
          <p:nvSpPr>
            <p:cNvPr id="160"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61" name="Group 160"/>
            <p:cNvGrpSpPr/>
            <p:nvPr/>
          </p:nvGrpSpPr>
          <p:grpSpPr>
            <a:xfrm>
              <a:off x="1756065" y="5902498"/>
              <a:ext cx="658373" cy="378242"/>
              <a:chOff x="2195243" y="5902498"/>
              <a:chExt cx="658373" cy="378242"/>
            </a:xfrm>
          </p:grpSpPr>
          <p:sp>
            <p:nvSpPr>
              <p:cNvPr id="17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162" name="Group 161"/>
            <p:cNvGrpSpPr/>
            <p:nvPr/>
          </p:nvGrpSpPr>
          <p:grpSpPr>
            <a:xfrm>
              <a:off x="606413" y="5902498"/>
              <a:ext cx="658373" cy="378242"/>
              <a:chOff x="1392286" y="5902498"/>
              <a:chExt cx="658373" cy="378242"/>
            </a:xfrm>
          </p:grpSpPr>
          <p:sp>
            <p:nvSpPr>
              <p:cNvPr id="16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163" name="TextBox 162"/>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78" name="Right Arrow 5"/>
          <p:cNvSpPr/>
          <p:nvPr/>
        </p:nvSpPr>
        <p:spPr>
          <a:xfrm>
            <a:off x="5620115" y="1702754"/>
            <a:ext cx="2041084"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79" name="Freeform: Shape 42"/>
          <p:cNvSpPr/>
          <p:nvPr/>
        </p:nvSpPr>
        <p:spPr>
          <a:xfrm rot="16200000">
            <a:off x="6758955" y="2587437"/>
            <a:ext cx="4421694" cy="120227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ea typeface="+mj-ea"/>
              <a:cs typeface="+mj-cs"/>
            </a:endParaRPr>
          </a:p>
        </p:txBody>
      </p:sp>
      <p:sp>
        <p:nvSpPr>
          <p:cNvPr id="180" name="Bent Arrow 14"/>
          <p:cNvSpPr/>
          <p:nvPr/>
        </p:nvSpPr>
        <p:spPr>
          <a:xfrm rot="10800000">
            <a:off x="2914555" y="2859075"/>
            <a:ext cx="5846899" cy="312259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1" name="AutoShape 21"/>
          <p:cNvSpPr>
            <a:spLocks noChangeAspect="1" noChangeArrowheads="1" noTextEdit="1"/>
          </p:cNvSpPr>
          <p:nvPr/>
        </p:nvSpPr>
        <p:spPr bwMode="auto">
          <a:xfrm>
            <a:off x="473679" y="5153617"/>
            <a:ext cx="2234594" cy="14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83" name="Rectangle 182"/>
          <p:cNvSpPr/>
          <p:nvPr/>
        </p:nvSpPr>
        <p:spPr>
          <a:xfrm>
            <a:off x="636182" y="3714956"/>
            <a:ext cx="51605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Code</a:t>
            </a:r>
          </a:p>
        </p:txBody>
      </p:sp>
      <p:cxnSp>
        <p:nvCxnSpPr>
          <p:cNvPr id="184" name="Straight Arrow Connector 183"/>
          <p:cNvCxnSpPr>
            <a:cxnSpLocks/>
            <a:stCxn id="214" idx="1"/>
          </p:cNvCxnSpPr>
          <p:nvPr/>
        </p:nvCxnSpPr>
        <p:spPr>
          <a:xfrm flipH="1">
            <a:off x="2977429" y="3885006"/>
            <a:ext cx="2007096" cy="1186253"/>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7572388" y="1387710"/>
            <a:ext cx="1488138" cy="1638004"/>
            <a:chOff x="7572388" y="1387710"/>
            <a:chExt cx="1488138" cy="1638004"/>
          </a:xfrm>
        </p:grpSpPr>
        <p:sp>
          <p:nvSpPr>
            <p:cNvPr id="186"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7" name="TextBox 186"/>
            <p:cNvSpPr txBox="1"/>
            <p:nvPr/>
          </p:nvSpPr>
          <p:spPr>
            <a:xfrm>
              <a:off x="7572388" y="2437531"/>
              <a:ext cx="1406898" cy="588183"/>
            </a:xfrm>
            <a:prstGeom prst="rect">
              <a:avLst/>
            </a:prstGeom>
          </p:spPr>
          <p:txBody>
            <a:bodyPr vert="horz" wrap="square" lIns="91390" tIns="91390" rIns="91390" bIns="91390" rtlCol="0" anchor="t">
              <a:noAutofit/>
            </a:bodyPr>
            <a:lstStyle/>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Production</a:t>
              </a:r>
            </a:p>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environments</a:t>
              </a:r>
            </a:p>
          </p:txBody>
        </p:sp>
        <p:sp>
          <p:nvSpPr>
            <p:cNvPr id="188" name="TextBox 187"/>
            <p:cNvSpPr txBox="1"/>
            <p:nvPr/>
          </p:nvSpPr>
          <p:spPr>
            <a:xfrm>
              <a:off x="7632963" y="1680614"/>
              <a:ext cx="1411380" cy="427319"/>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Run, Manage</a:t>
              </a:r>
            </a:p>
          </p:txBody>
        </p:sp>
        <p:sp>
          <p:nvSpPr>
            <p:cNvPr id="189" name="Rectangle 188"/>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pic>
          <p:nvPicPr>
            <p:cNvPr id="190" name="Picture 189"/>
            <p:cNvPicPr>
              <a:picLocks noChangeAspect="1"/>
            </p:cNvPicPr>
            <p:nvPr/>
          </p:nvPicPr>
          <p:blipFill>
            <a:blip r:embed="rId8"/>
            <a:stretch>
              <a:fillRect/>
            </a:stretch>
          </p:blipFill>
          <p:spPr>
            <a:xfrm>
              <a:off x="7769766" y="2080979"/>
              <a:ext cx="392605" cy="338551"/>
            </a:xfrm>
            <a:prstGeom prst="rect">
              <a:avLst/>
            </a:prstGeom>
          </p:spPr>
        </p:pic>
        <p:sp>
          <p:nvSpPr>
            <p:cNvPr id="191" name="TextBox 190"/>
            <p:cNvSpPr txBox="1"/>
            <p:nvPr/>
          </p:nvSpPr>
          <p:spPr>
            <a:xfrm>
              <a:off x="7849949"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192" name="Picture 191"/>
            <p:cNvPicPr>
              <a:picLocks noChangeAspect="1"/>
            </p:cNvPicPr>
            <p:nvPr/>
          </p:nvPicPr>
          <p:blipFill>
            <a:blip r:embed="rId9"/>
            <a:stretch>
              <a:fillRect/>
            </a:stretch>
          </p:blipFill>
          <p:spPr>
            <a:xfrm>
              <a:off x="8296301" y="2105507"/>
              <a:ext cx="628748" cy="308658"/>
            </a:xfrm>
            <a:prstGeom prst="rect">
              <a:avLst/>
            </a:prstGeom>
          </p:spPr>
        </p:pic>
        <p:cxnSp>
          <p:nvCxnSpPr>
            <p:cNvPr id="193" name="Straight Connector 19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grpSp>
      <p:grpSp>
        <p:nvGrpSpPr>
          <p:cNvPr id="196" name="Group 195"/>
          <p:cNvGrpSpPr/>
          <p:nvPr/>
        </p:nvGrpSpPr>
        <p:grpSpPr>
          <a:xfrm>
            <a:off x="4681901" y="4747986"/>
            <a:ext cx="2069421" cy="1612297"/>
            <a:chOff x="4681901" y="4747986"/>
            <a:chExt cx="2069421" cy="1612297"/>
          </a:xfrm>
        </p:grpSpPr>
        <p:pic>
          <p:nvPicPr>
            <p:cNvPr id="197" name="Picture 196"/>
            <p:cNvPicPr>
              <a:picLocks noChangeAspect="1"/>
            </p:cNvPicPr>
            <p:nvPr/>
          </p:nvPicPr>
          <p:blipFill>
            <a:blip r:embed="rId10">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198" name="Rectangle 197"/>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sp>
          <p:nvSpPr>
            <p:cNvPr id="199" name="TextBox 198"/>
            <p:cNvSpPr txBox="1"/>
            <p:nvPr/>
          </p:nvSpPr>
          <p:spPr>
            <a:xfrm>
              <a:off x="5291402" y="4747986"/>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nvGrpSpPr>
          <p:cNvPr id="200" name="Group 199"/>
          <p:cNvGrpSpPr/>
          <p:nvPr/>
        </p:nvGrpSpPr>
        <p:grpSpPr>
          <a:xfrm>
            <a:off x="898476" y="5113778"/>
            <a:ext cx="1313988" cy="896502"/>
            <a:chOff x="1883426" y="5104140"/>
            <a:chExt cx="1313988" cy="896502"/>
          </a:xfrm>
        </p:grpSpPr>
        <p:pic>
          <p:nvPicPr>
            <p:cNvPr id="201" name="Picture 200"/>
            <p:cNvPicPr>
              <a:picLocks noChangeAspect="1"/>
            </p:cNvPicPr>
            <p:nvPr/>
          </p:nvPicPr>
          <p:blipFill>
            <a:blip r:embed="rId11"/>
            <a:stretch>
              <a:fillRect/>
            </a:stretch>
          </p:blipFill>
          <p:spPr>
            <a:xfrm>
              <a:off x="2145264" y="5243497"/>
              <a:ext cx="668742" cy="618646"/>
            </a:xfrm>
            <a:prstGeom prst="rect">
              <a:avLst/>
            </a:prstGeom>
          </p:spPr>
        </p:pic>
        <p:sp>
          <p:nvSpPr>
            <p:cNvPr id="202" name="Rectangle 201"/>
            <p:cNvSpPr/>
            <p:nvPr/>
          </p:nvSpPr>
          <p:spPr>
            <a:xfrm>
              <a:off x="1883426" y="5483571"/>
              <a:ext cx="240450"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Code</a:t>
              </a:r>
            </a:p>
          </p:txBody>
        </p:sp>
        <p:sp>
          <p:nvSpPr>
            <p:cNvPr id="203" name="Rectangle 202"/>
            <p:cNvSpPr/>
            <p:nvPr/>
          </p:nvSpPr>
          <p:spPr>
            <a:xfrm>
              <a:off x="2379447" y="5104140"/>
              <a:ext cx="179536"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Run</a:t>
              </a:r>
            </a:p>
          </p:txBody>
        </p:sp>
        <p:sp>
          <p:nvSpPr>
            <p:cNvPr id="204" name="Rectangle 203"/>
            <p:cNvSpPr/>
            <p:nvPr/>
          </p:nvSpPr>
          <p:spPr>
            <a:xfrm>
              <a:off x="2817502" y="5483571"/>
              <a:ext cx="379912"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Validate</a:t>
              </a:r>
            </a:p>
          </p:txBody>
        </p:sp>
        <p:sp>
          <p:nvSpPr>
            <p:cNvPr id="205" name="Rectangle 204"/>
            <p:cNvSpPr/>
            <p:nvPr/>
          </p:nvSpPr>
          <p:spPr>
            <a:xfrm>
              <a:off x="2308915" y="5862143"/>
              <a:ext cx="301365"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Debug</a:t>
              </a:r>
            </a:p>
          </p:txBody>
        </p:sp>
      </p:grpSp>
      <p:grpSp>
        <p:nvGrpSpPr>
          <p:cNvPr id="206" name="Group 205"/>
          <p:cNvGrpSpPr/>
          <p:nvPr/>
        </p:nvGrpSpPr>
        <p:grpSpPr>
          <a:xfrm>
            <a:off x="1369381" y="4802368"/>
            <a:ext cx="1509926" cy="895613"/>
            <a:chOff x="1369381" y="4802368"/>
            <a:chExt cx="1509926" cy="895613"/>
          </a:xfrm>
        </p:grpSpPr>
        <p:pic>
          <p:nvPicPr>
            <p:cNvPr id="207"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_x0020_6" descr="image016"/>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3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4974763" y="1387710"/>
            <a:ext cx="1483698" cy="1551834"/>
            <a:chOff x="4974763" y="1387710"/>
            <a:chExt cx="1483698" cy="1551834"/>
          </a:xfrm>
        </p:grpSpPr>
        <p:sp>
          <p:nvSpPr>
            <p:cNvPr id="212"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13" name="TextBox 212"/>
            <p:cNvSpPr txBox="1"/>
            <p:nvPr/>
          </p:nvSpPr>
          <p:spPr>
            <a:xfrm>
              <a:off x="5150687" y="1935424"/>
              <a:ext cx="1240480" cy="310392"/>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CD, Deploy</a:t>
              </a:r>
            </a:p>
          </p:txBody>
        </p:sp>
        <p:sp>
          <p:nvSpPr>
            <p:cNvPr id="214" name="TextBox 213"/>
            <p:cNvSpPr txBox="1"/>
            <p:nvPr/>
          </p:nvSpPr>
          <p:spPr>
            <a:xfrm>
              <a:off x="5223238"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cxnSp>
        <p:nvCxnSpPr>
          <p:cNvPr id="215" name="Straight Arrow Connector 214"/>
          <p:cNvCxnSpPr>
            <a:cxnSpLocks/>
          </p:cNvCxnSpPr>
          <p:nvPr/>
        </p:nvCxnSpPr>
        <p:spPr>
          <a:xfrm flipV="1">
            <a:off x="6462901" y="2869658"/>
            <a:ext cx="1167160" cy="572509"/>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216"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30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a:xfrm>
            <a:off x="4381894" y="1449630"/>
            <a:ext cx="533400" cy="1449680"/>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218" name="Rectangle 217"/>
          <p:cNvSpPr/>
          <p:nvPr/>
        </p:nvSpPr>
        <p:spPr>
          <a:xfrm>
            <a:off x="1779210" y="1037548"/>
            <a:ext cx="4238318" cy="459819"/>
          </a:xfrm>
          <a:prstGeom prst="rect">
            <a:avLst/>
          </a:prstGeom>
        </p:spPr>
        <p:txBody>
          <a:bodyPr wrap="square">
            <a:spAutoFit/>
          </a:bodyPr>
          <a:lstStyle/>
          <a:p>
            <a:pPr marL="0" marR="0" lvl="0" indent="0" algn="l" defTabSz="1218791" rtl="0" eaLnBrk="1" fontAlgn="auto" latinLnBrk="0" hangingPunct="0">
              <a:lnSpc>
                <a:spcPct val="100000"/>
              </a:lnSpc>
              <a:spcBef>
                <a:spcPts val="0"/>
              </a:spcBef>
              <a:spcAft>
                <a:spcPts val="0"/>
              </a:spcAft>
              <a:buClrTx/>
              <a:buSzTx/>
              <a:buFontTx/>
              <a:buNone/>
              <a:tabLst/>
              <a:defRPr/>
            </a:pPr>
            <a:r>
              <a:rPr kumimoji="0" lang="en-US" sz="2400" u="none" strike="noStrike" kern="0" cap="none" spc="0" normalizeH="0" baseline="0" noProof="0">
                <a:ln>
                  <a:noFill/>
                </a:ln>
                <a:solidFill>
                  <a:srgbClr val="68217A"/>
                </a:solidFill>
                <a:effectLst/>
                <a:uLnTx/>
                <a:uFillTx/>
                <a:latin typeface="+mj-lt"/>
                <a:ea typeface="+mn-ea"/>
                <a:cs typeface="Calibri"/>
                <a:sym typeface="Calibri"/>
              </a:rPr>
              <a:t>Azure DevOps</a:t>
            </a:r>
          </a:p>
        </p:txBody>
      </p:sp>
      <p:grpSp>
        <p:nvGrpSpPr>
          <p:cNvPr id="219" name="Group 218"/>
          <p:cNvGrpSpPr/>
          <p:nvPr/>
        </p:nvGrpSpPr>
        <p:grpSpPr>
          <a:xfrm>
            <a:off x="608671" y="1428750"/>
            <a:ext cx="1483698" cy="1510794"/>
            <a:chOff x="608671" y="1428750"/>
            <a:chExt cx="1483698" cy="1510794"/>
          </a:xfrm>
        </p:grpSpPr>
        <p:sp>
          <p:nvSpPr>
            <p:cNvPr id="220"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1" name="TextBox 220"/>
            <p:cNvSpPr txBox="1"/>
            <p:nvPr/>
          </p:nvSpPr>
          <p:spPr>
            <a:xfrm>
              <a:off x="659206" y="1806524"/>
              <a:ext cx="1375377" cy="876125"/>
            </a:xfrm>
            <a:prstGeom prst="rect">
              <a:avLst/>
            </a:prstGeom>
          </p:spPr>
          <p:txBody>
            <a:bodyPr vert="horz" wrap="square" lIns="91390" tIns="91390" rIns="91390" bIns="91390" rtlCol="0" anchor="t">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Source Code Control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(SCC)</a:t>
              </a:r>
            </a:p>
          </p:txBody>
        </p:sp>
        <p:sp>
          <p:nvSpPr>
            <p:cNvPr id="222" name="TextBox 221"/>
            <p:cNvSpPr txBox="1"/>
            <p:nvPr/>
          </p:nvSpPr>
          <p:spPr>
            <a:xfrm>
              <a:off x="889041" y="142875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223" name="Picture 222"/>
            <p:cNvPicPr>
              <a:picLocks noChangeAspect="1"/>
            </p:cNvPicPr>
            <p:nvPr/>
          </p:nvPicPr>
          <p:blipFill>
            <a:blip r:embed="rId15"/>
            <a:stretch>
              <a:fillRect/>
            </a:stretch>
          </p:blipFill>
          <p:spPr>
            <a:xfrm>
              <a:off x="1671050" y="2532908"/>
              <a:ext cx="360364" cy="358071"/>
            </a:xfrm>
            <a:prstGeom prst="rect">
              <a:avLst/>
            </a:prstGeom>
          </p:spPr>
        </p:pic>
      </p:grpSp>
      <p:grpSp>
        <p:nvGrpSpPr>
          <p:cNvPr id="224" name="Group 223"/>
          <p:cNvGrpSpPr/>
          <p:nvPr/>
        </p:nvGrpSpPr>
        <p:grpSpPr>
          <a:xfrm>
            <a:off x="4935788" y="3124454"/>
            <a:ext cx="1560868" cy="1478514"/>
            <a:chOff x="4863724" y="3106743"/>
            <a:chExt cx="1560868" cy="1478514"/>
          </a:xfrm>
        </p:grpSpPr>
        <p:sp>
          <p:nvSpPr>
            <p:cNvPr id="225"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6" name="Rectangle 225"/>
            <p:cNvSpPr/>
            <p:nvPr/>
          </p:nvSpPr>
          <p:spPr>
            <a:xfrm>
              <a:off x="5459227" y="3546106"/>
              <a:ext cx="96536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Container Registry</a:t>
              </a:r>
            </a:p>
          </p:txBody>
        </p:sp>
      </p:grpSp>
      <p:pic>
        <p:nvPicPr>
          <p:cNvPr id="227" name="Picture 226"/>
          <p:cNvPicPr>
            <a:picLocks noChangeAspect="1"/>
          </p:cNvPicPr>
          <p:nvPr/>
        </p:nvPicPr>
        <p:blipFill>
          <a:blip r:embed="rId16"/>
          <a:stretch>
            <a:fillRect/>
          </a:stretch>
        </p:blipFill>
        <p:spPr>
          <a:xfrm>
            <a:off x="5083276" y="3670587"/>
            <a:ext cx="565903" cy="565903"/>
          </a:xfrm>
          <a:prstGeom prst="rect">
            <a:avLst/>
          </a:prstGeom>
        </p:spPr>
      </p:pic>
      <p:pic>
        <p:nvPicPr>
          <p:cNvPr id="228"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0" descr="https://wiki.jenkins-ci.org/download/attachments/2916393/logo-title.png?version=1&amp;modificationDate=130275394700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p:cNvSpPr/>
          <p:nvPr/>
        </p:nvSpPr>
        <p:spPr>
          <a:xfrm>
            <a:off x="5526483" y="3406687"/>
            <a:ext cx="96536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Azure</a:t>
            </a:r>
          </a:p>
        </p:txBody>
      </p:sp>
      <p:pic>
        <p:nvPicPr>
          <p:cNvPr id="233"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359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fade">
                                      <p:cBhvr>
                                        <p:cTn id="11" dur="500"/>
                                        <p:tgtEl>
                                          <p:spTgt spid="2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500"/>
                                        <p:tgtEl>
                                          <p:spTgt spid="2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fade">
                                      <p:cBhvr>
                                        <p:cTn id="23" dur="500"/>
                                        <p:tgtEl>
                                          <p:spTgt spid="2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fade">
                                      <p:cBhvr>
                                        <p:cTn id="27" dur="500"/>
                                        <p:tgtEl>
                                          <p:spTgt spid="23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nodeType="with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500"/>
                                        <p:tgtEl>
                                          <p:spTgt spid="14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500"/>
                                        <p:tgtEl>
                                          <p:spTgt spid="1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fade">
                                      <p:cBhvr>
                                        <p:cTn id="44" dur="500"/>
                                        <p:tgtEl>
                                          <p:spTgt spid="13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9"/>
                                        </p:tgtEl>
                                        <p:attrNameLst>
                                          <p:attrName>style.visibility</p:attrName>
                                        </p:attrNameLst>
                                      </p:cBhvr>
                                      <p:to>
                                        <p:strVal val="visible"/>
                                      </p:to>
                                    </p:set>
                                    <p:animEffect transition="in" filter="fade">
                                      <p:cBhvr>
                                        <p:cTn id="5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39" grpId="0" animBg="1"/>
      <p:bldP spid="2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40061" y="236860"/>
            <a:ext cx="11507442" cy="989769"/>
          </a:xfrm>
        </p:spPr>
        <p:txBody>
          <a:bodyPr/>
          <a:lstStyle/>
          <a:p>
            <a:r>
              <a:rPr lang="en-US">
                <a:solidFill>
                  <a:schemeClr val="accent3"/>
                </a:solidFill>
              </a:rPr>
              <a:t>Containerized workflow pipeline with AKS/SF</a:t>
            </a:r>
            <a:endParaRPr lang="en-US"/>
          </a:p>
        </p:txBody>
      </p:sp>
      <p:sp>
        <p:nvSpPr>
          <p:cNvPr id="128" name="Rectangle 127"/>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29" name="Rectangle 128"/>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0" name="Rectangle 129"/>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1" name="Rectangle 130"/>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2" name="Rectangle 131"/>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3" name="Rectangle 132"/>
          <p:cNvSpPr/>
          <p:nvPr/>
        </p:nvSpPr>
        <p:spPr>
          <a:xfrm>
            <a:off x="9540617" y="4776567"/>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4" name="Rectangle 133"/>
          <p:cNvSpPr/>
          <p:nvPr/>
        </p:nvSpPr>
        <p:spPr>
          <a:xfrm>
            <a:off x="9540617" y="41434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5" name="Rectangle 134"/>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defTabSz="896386">
              <a:defRPr/>
            </a:pPr>
            <a:r>
              <a:rPr lang="en-US" sz="1600" kern="0">
                <a:solidFill>
                  <a:prstClr val="white"/>
                </a:solidFill>
              </a:rPr>
              <a:t>Azure Kubernetes Service</a:t>
            </a:r>
            <a:endParaRPr kumimoji="0" lang="en-US" sz="1600" u="none" strike="noStrike" kern="0" cap="none" spc="0" normalizeH="0" baseline="0" noProof="0">
              <a:ln>
                <a:noFill/>
              </a:ln>
              <a:solidFill>
                <a:prstClr val="white"/>
              </a:solidFill>
              <a:effectLst/>
              <a:uLnTx/>
              <a:uFillTx/>
              <a:latin typeface="+mj-lt"/>
              <a:ea typeface="+mn-ea"/>
              <a:cs typeface="+mn-cs"/>
            </a:endParaRPr>
          </a:p>
        </p:txBody>
      </p:sp>
      <p:sp>
        <p:nvSpPr>
          <p:cNvPr id="136" name="Rectangle 135"/>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lang="en-US" sz="1600" kern="0">
                <a:solidFill>
                  <a:prstClr val="white"/>
                </a:solidFill>
              </a:rPr>
              <a:t>Service Fabric</a:t>
            </a:r>
          </a:p>
        </p:txBody>
      </p:sp>
      <p:sp>
        <p:nvSpPr>
          <p:cNvPr id="137" name="Rectangle 136"/>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App Services</a:t>
            </a:r>
          </a:p>
        </p:txBody>
      </p:sp>
      <p:sp>
        <p:nvSpPr>
          <p:cNvPr id="138" name="Rectangle 137"/>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Future Services</a:t>
            </a:r>
          </a:p>
        </p:txBody>
      </p:sp>
      <p:sp>
        <p:nvSpPr>
          <p:cNvPr id="139" name="Rectangle 138"/>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pic>
        <p:nvPicPr>
          <p:cNvPr id="140" name="Picture 139"/>
          <p:cNvPicPr>
            <a:picLocks noChangeAspect="1"/>
          </p:cNvPicPr>
          <p:nvPr/>
        </p:nvPicPr>
        <p:blipFill>
          <a:blip r:embed="rId3"/>
          <a:stretch>
            <a:fillRect/>
          </a:stretch>
        </p:blipFill>
        <p:spPr>
          <a:xfrm>
            <a:off x="9601998" y="1023366"/>
            <a:ext cx="650738" cy="495720"/>
          </a:xfrm>
          <a:prstGeom prst="rect">
            <a:avLst/>
          </a:prstGeom>
        </p:spPr>
      </p:pic>
      <p:pic>
        <p:nvPicPr>
          <p:cNvPr id="141" name="Picture 140"/>
          <p:cNvPicPr>
            <a:picLocks noChangeAspect="1"/>
          </p:cNvPicPr>
          <p:nvPr/>
        </p:nvPicPr>
        <p:blipFill>
          <a:blip r:embed="rId4"/>
          <a:stretch>
            <a:fillRect/>
          </a:stretch>
        </p:blipFill>
        <p:spPr>
          <a:xfrm>
            <a:off x="9679698" y="1673666"/>
            <a:ext cx="495338" cy="495720"/>
          </a:xfrm>
          <a:prstGeom prst="rect">
            <a:avLst/>
          </a:prstGeom>
        </p:spPr>
      </p:pic>
      <p:pic>
        <p:nvPicPr>
          <p:cNvPr id="142" name="Picture 141"/>
          <p:cNvPicPr>
            <a:picLocks noChangeAspect="1"/>
          </p:cNvPicPr>
          <p:nvPr/>
        </p:nvPicPr>
        <p:blipFill>
          <a:blip r:embed="rId5"/>
          <a:stretch>
            <a:fillRect/>
          </a:stretch>
        </p:blipFill>
        <p:spPr>
          <a:xfrm>
            <a:off x="9679699" y="2318658"/>
            <a:ext cx="495337" cy="495720"/>
          </a:xfrm>
          <a:prstGeom prst="rect">
            <a:avLst/>
          </a:prstGeom>
        </p:spPr>
      </p:pic>
      <p:sp>
        <p:nvSpPr>
          <p:cNvPr id="143" name="Right Arrow 5"/>
          <p:cNvSpPr/>
          <p:nvPr/>
        </p:nvSpPr>
        <p:spPr>
          <a:xfrm>
            <a:off x="883597"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44" name="Picture 143"/>
          <p:cNvPicPr>
            <a:picLocks noChangeAspect="1"/>
          </p:cNvPicPr>
          <p:nvPr/>
        </p:nvPicPr>
        <p:blipFill>
          <a:blip r:embed="rId6">
            <a:duotone>
              <a:prstClr val="black"/>
              <a:schemeClr val="tx2">
                <a:tint val="45000"/>
                <a:satMod val="400000"/>
              </a:schemeClr>
            </a:duotone>
          </a:blip>
          <a:stretch>
            <a:fillRect/>
          </a:stretch>
        </p:blipFill>
        <p:spPr>
          <a:xfrm>
            <a:off x="1484104" y="1831154"/>
            <a:ext cx="599890" cy="625597"/>
          </a:xfrm>
          <a:prstGeom prst="rect">
            <a:avLst/>
          </a:prstGeom>
        </p:spPr>
      </p:pic>
      <p:cxnSp>
        <p:nvCxnSpPr>
          <p:cNvPr id="145" name="Straight Arrow Connector 144"/>
          <p:cNvCxnSpPr>
            <a:cxnSpLocks/>
          </p:cNvCxnSpPr>
          <p:nvPr/>
        </p:nvCxnSpPr>
        <p:spPr>
          <a:xfrm>
            <a:off x="4207957" y="2848274"/>
            <a:ext cx="787110" cy="66997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82670" y="2575943"/>
            <a:ext cx="532409" cy="311380"/>
            <a:chOff x="4227749" y="3121751"/>
            <a:chExt cx="532409" cy="311380"/>
          </a:xfrm>
        </p:grpSpPr>
        <p:grpSp>
          <p:nvGrpSpPr>
            <p:cNvPr id="147" name="Group 146"/>
            <p:cNvGrpSpPr>
              <a:grpSpLocks noChangeAspect="1"/>
            </p:cNvGrpSpPr>
            <p:nvPr/>
          </p:nvGrpSpPr>
          <p:grpSpPr>
            <a:xfrm>
              <a:off x="4227749" y="3180454"/>
              <a:ext cx="450741" cy="252677"/>
              <a:chOff x="3523102" y="1791568"/>
              <a:chExt cx="6746733" cy="3782104"/>
            </a:xfrm>
            <a:solidFill>
              <a:srgbClr val="002060"/>
            </a:solidFill>
          </p:grpSpPr>
          <p:sp>
            <p:nvSpPr>
              <p:cNvPr id="149" name="Rectangle 1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0"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1"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grpSp>
        <p:pic>
          <p:nvPicPr>
            <p:cNvPr id="148" name="Picture 147"/>
            <p:cNvPicPr>
              <a:picLocks noChangeAspect="1"/>
            </p:cNvPicPr>
            <p:nvPr/>
          </p:nvPicPr>
          <p:blipFill>
            <a:blip r:embed="rId7"/>
            <a:stretch>
              <a:fillRect/>
            </a:stretch>
          </p:blipFill>
          <p:spPr>
            <a:xfrm>
              <a:off x="4271287" y="3121751"/>
              <a:ext cx="488871" cy="273622"/>
            </a:xfrm>
            <a:prstGeom prst="rect">
              <a:avLst/>
            </a:prstGeom>
          </p:spPr>
        </p:pic>
      </p:grpSp>
      <p:sp>
        <p:nvSpPr>
          <p:cNvPr id="152" name="Right Arrow 5"/>
          <p:cNvSpPr/>
          <p:nvPr/>
        </p:nvSpPr>
        <p:spPr>
          <a:xfrm>
            <a:off x="3029326"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53" name="Group 152"/>
          <p:cNvGrpSpPr/>
          <p:nvPr/>
        </p:nvGrpSpPr>
        <p:grpSpPr>
          <a:xfrm>
            <a:off x="2777875" y="1412218"/>
            <a:ext cx="1483698" cy="1527326"/>
            <a:chOff x="2777875" y="1412218"/>
            <a:chExt cx="1483698" cy="1527326"/>
          </a:xfrm>
        </p:grpSpPr>
        <p:sp>
          <p:nvSpPr>
            <p:cNvPr id="154"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55" name="TextBox 154"/>
            <p:cNvSpPr txBox="1"/>
            <p:nvPr/>
          </p:nvSpPr>
          <p:spPr>
            <a:xfrm>
              <a:off x="2825969" y="1794022"/>
              <a:ext cx="1387510" cy="899200"/>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Build/CI,</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Integrate,</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Test</a:t>
              </a:r>
            </a:p>
          </p:txBody>
        </p:sp>
        <p:sp>
          <p:nvSpPr>
            <p:cNvPr id="156" name="TextBox 155"/>
            <p:cNvSpPr txBox="1"/>
            <p:nvPr/>
          </p:nvSpPr>
          <p:spPr>
            <a:xfrm>
              <a:off x="3081795" y="1412218"/>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57" name="Right Arrow 5"/>
          <p:cNvSpPr/>
          <p:nvPr/>
        </p:nvSpPr>
        <p:spPr>
          <a:xfrm rot="16200000">
            <a:off x="377902" y="3360505"/>
            <a:ext cx="1914090"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58" name="Picture 157"/>
          <p:cNvPicPr>
            <a:picLocks noChangeAspect="1"/>
          </p:cNvPicPr>
          <p:nvPr/>
        </p:nvPicPr>
        <p:blipFill>
          <a:blip r:embed="rId6">
            <a:duotone>
              <a:prstClr val="black"/>
              <a:schemeClr val="tx2">
                <a:tint val="45000"/>
                <a:satMod val="400000"/>
              </a:schemeClr>
            </a:duotone>
          </a:blip>
          <a:stretch>
            <a:fillRect/>
          </a:stretch>
        </p:blipFill>
        <p:spPr>
          <a:xfrm>
            <a:off x="1080222" y="4804975"/>
            <a:ext cx="599890" cy="625597"/>
          </a:xfrm>
          <a:prstGeom prst="rect">
            <a:avLst/>
          </a:prstGeom>
        </p:spPr>
      </p:pic>
      <p:grpSp>
        <p:nvGrpSpPr>
          <p:cNvPr id="159" name="Group 158"/>
          <p:cNvGrpSpPr/>
          <p:nvPr/>
        </p:nvGrpSpPr>
        <p:grpSpPr>
          <a:xfrm>
            <a:off x="252964" y="4780912"/>
            <a:ext cx="2621099" cy="1786754"/>
            <a:chOff x="252964" y="4780912"/>
            <a:chExt cx="2621099" cy="1786754"/>
          </a:xfrm>
        </p:grpSpPr>
        <p:sp>
          <p:nvSpPr>
            <p:cNvPr id="160"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61" name="Group 160"/>
            <p:cNvGrpSpPr/>
            <p:nvPr/>
          </p:nvGrpSpPr>
          <p:grpSpPr>
            <a:xfrm>
              <a:off x="1756065" y="5902498"/>
              <a:ext cx="658373" cy="378242"/>
              <a:chOff x="2195243" y="5902498"/>
              <a:chExt cx="658373" cy="378242"/>
            </a:xfrm>
          </p:grpSpPr>
          <p:sp>
            <p:nvSpPr>
              <p:cNvPr id="17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162" name="Group 161"/>
            <p:cNvGrpSpPr/>
            <p:nvPr/>
          </p:nvGrpSpPr>
          <p:grpSpPr>
            <a:xfrm>
              <a:off x="606413" y="5902498"/>
              <a:ext cx="658373" cy="378242"/>
              <a:chOff x="1392286" y="5902498"/>
              <a:chExt cx="658373" cy="378242"/>
            </a:xfrm>
          </p:grpSpPr>
          <p:sp>
            <p:nvSpPr>
              <p:cNvPr id="16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163" name="TextBox 162"/>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78" name="Right Arrow 5"/>
          <p:cNvSpPr/>
          <p:nvPr/>
        </p:nvSpPr>
        <p:spPr>
          <a:xfrm>
            <a:off x="5620115" y="1702754"/>
            <a:ext cx="2041084"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79" name="Freeform: Shape 42"/>
          <p:cNvSpPr/>
          <p:nvPr/>
        </p:nvSpPr>
        <p:spPr>
          <a:xfrm rot="16200000">
            <a:off x="6758955" y="2587437"/>
            <a:ext cx="4421694" cy="120227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ea typeface="+mj-ea"/>
              <a:cs typeface="+mj-cs"/>
            </a:endParaRPr>
          </a:p>
        </p:txBody>
      </p:sp>
      <p:sp>
        <p:nvSpPr>
          <p:cNvPr id="180" name="Bent Arrow 14"/>
          <p:cNvSpPr/>
          <p:nvPr/>
        </p:nvSpPr>
        <p:spPr>
          <a:xfrm rot="10800000">
            <a:off x="2914555" y="2859075"/>
            <a:ext cx="5846899" cy="312259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1" name="AutoShape 21"/>
          <p:cNvSpPr>
            <a:spLocks noChangeAspect="1" noChangeArrowheads="1" noTextEdit="1"/>
          </p:cNvSpPr>
          <p:nvPr/>
        </p:nvSpPr>
        <p:spPr bwMode="auto">
          <a:xfrm>
            <a:off x="473679" y="5153617"/>
            <a:ext cx="2234594" cy="14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83" name="Rectangle 182"/>
          <p:cNvSpPr/>
          <p:nvPr/>
        </p:nvSpPr>
        <p:spPr>
          <a:xfrm>
            <a:off x="636182" y="3714956"/>
            <a:ext cx="51605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Code</a:t>
            </a:r>
          </a:p>
        </p:txBody>
      </p:sp>
      <p:cxnSp>
        <p:nvCxnSpPr>
          <p:cNvPr id="184" name="Straight Arrow Connector 183"/>
          <p:cNvCxnSpPr>
            <a:cxnSpLocks/>
            <a:stCxn id="214" idx="1"/>
          </p:cNvCxnSpPr>
          <p:nvPr/>
        </p:nvCxnSpPr>
        <p:spPr>
          <a:xfrm flipH="1">
            <a:off x="2977429" y="3885006"/>
            <a:ext cx="2007096" cy="1186253"/>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7572388" y="1387710"/>
            <a:ext cx="1488138" cy="1638004"/>
            <a:chOff x="7572388" y="1387710"/>
            <a:chExt cx="1488138" cy="1638004"/>
          </a:xfrm>
        </p:grpSpPr>
        <p:sp>
          <p:nvSpPr>
            <p:cNvPr id="186"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7" name="TextBox 186"/>
            <p:cNvSpPr txBox="1"/>
            <p:nvPr/>
          </p:nvSpPr>
          <p:spPr>
            <a:xfrm>
              <a:off x="7572388" y="2437531"/>
              <a:ext cx="1406898" cy="588183"/>
            </a:xfrm>
            <a:prstGeom prst="rect">
              <a:avLst/>
            </a:prstGeom>
          </p:spPr>
          <p:txBody>
            <a:bodyPr vert="horz" wrap="square" lIns="91390" tIns="91390" rIns="91390" bIns="91390" rtlCol="0" anchor="t">
              <a:noAutofit/>
            </a:bodyPr>
            <a:lstStyle/>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Production</a:t>
              </a:r>
            </a:p>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environments</a:t>
              </a:r>
            </a:p>
          </p:txBody>
        </p:sp>
        <p:sp>
          <p:nvSpPr>
            <p:cNvPr id="188" name="TextBox 187"/>
            <p:cNvSpPr txBox="1"/>
            <p:nvPr/>
          </p:nvSpPr>
          <p:spPr>
            <a:xfrm>
              <a:off x="7632963" y="1680614"/>
              <a:ext cx="1411380" cy="427319"/>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Run, Manage</a:t>
              </a:r>
            </a:p>
          </p:txBody>
        </p:sp>
        <p:sp>
          <p:nvSpPr>
            <p:cNvPr id="189" name="Rectangle 188"/>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pic>
          <p:nvPicPr>
            <p:cNvPr id="190" name="Picture 189"/>
            <p:cNvPicPr>
              <a:picLocks noChangeAspect="1"/>
            </p:cNvPicPr>
            <p:nvPr/>
          </p:nvPicPr>
          <p:blipFill>
            <a:blip r:embed="rId8"/>
            <a:stretch>
              <a:fillRect/>
            </a:stretch>
          </p:blipFill>
          <p:spPr>
            <a:xfrm>
              <a:off x="7769766" y="2080979"/>
              <a:ext cx="392605" cy="338551"/>
            </a:xfrm>
            <a:prstGeom prst="rect">
              <a:avLst/>
            </a:prstGeom>
          </p:spPr>
        </p:pic>
        <p:sp>
          <p:nvSpPr>
            <p:cNvPr id="191" name="TextBox 190"/>
            <p:cNvSpPr txBox="1"/>
            <p:nvPr/>
          </p:nvSpPr>
          <p:spPr>
            <a:xfrm>
              <a:off x="7849949"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192" name="Picture 191"/>
            <p:cNvPicPr>
              <a:picLocks noChangeAspect="1"/>
            </p:cNvPicPr>
            <p:nvPr/>
          </p:nvPicPr>
          <p:blipFill>
            <a:blip r:embed="rId9"/>
            <a:stretch>
              <a:fillRect/>
            </a:stretch>
          </p:blipFill>
          <p:spPr>
            <a:xfrm>
              <a:off x="8296301" y="2105507"/>
              <a:ext cx="628748" cy="308658"/>
            </a:xfrm>
            <a:prstGeom prst="rect">
              <a:avLst/>
            </a:prstGeom>
          </p:spPr>
        </p:pic>
        <p:cxnSp>
          <p:nvCxnSpPr>
            <p:cNvPr id="193" name="Straight Connector 19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grpSp>
      <p:grpSp>
        <p:nvGrpSpPr>
          <p:cNvPr id="196" name="Group 195"/>
          <p:cNvGrpSpPr/>
          <p:nvPr/>
        </p:nvGrpSpPr>
        <p:grpSpPr>
          <a:xfrm>
            <a:off x="4681901" y="4747986"/>
            <a:ext cx="2069421" cy="1612297"/>
            <a:chOff x="4681901" y="4747986"/>
            <a:chExt cx="2069421" cy="1612297"/>
          </a:xfrm>
        </p:grpSpPr>
        <p:pic>
          <p:nvPicPr>
            <p:cNvPr id="197" name="Picture 196"/>
            <p:cNvPicPr>
              <a:picLocks noChangeAspect="1"/>
            </p:cNvPicPr>
            <p:nvPr/>
          </p:nvPicPr>
          <p:blipFill>
            <a:blip r:embed="rId10">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198" name="Rectangle 197"/>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sp>
          <p:nvSpPr>
            <p:cNvPr id="199" name="TextBox 198"/>
            <p:cNvSpPr txBox="1"/>
            <p:nvPr/>
          </p:nvSpPr>
          <p:spPr>
            <a:xfrm>
              <a:off x="5291402" y="4747986"/>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nvGrpSpPr>
          <p:cNvPr id="200" name="Group 199"/>
          <p:cNvGrpSpPr/>
          <p:nvPr/>
        </p:nvGrpSpPr>
        <p:grpSpPr>
          <a:xfrm>
            <a:off x="898476" y="5113778"/>
            <a:ext cx="1313988" cy="896502"/>
            <a:chOff x="1883426" y="5104140"/>
            <a:chExt cx="1313988" cy="896502"/>
          </a:xfrm>
        </p:grpSpPr>
        <p:pic>
          <p:nvPicPr>
            <p:cNvPr id="201" name="Picture 200"/>
            <p:cNvPicPr>
              <a:picLocks noChangeAspect="1"/>
            </p:cNvPicPr>
            <p:nvPr/>
          </p:nvPicPr>
          <p:blipFill>
            <a:blip r:embed="rId11"/>
            <a:stretch>
              <a:fillRect/>
            </a:stretch>
          </p:blipFill>
          <p:spPr>
            <a:xfrm>
              <a:off x="2145264" y="5243497"/>
              <a:ext cx="668742" cy="618646"/>
            </a:xfrm>
            <a:prstGeom prst="rect">
              <a:avLst/>
            </a:prstGeom>
          </p:spPr>
        </p:pic>
        <p:sp>
          <p:nvSpPr>
            <p:cNvPr id="202" name="Rectangle 201"/>
            <p:cNvSpPr/>
            <p:nvPr/>
          </p:nvSpPr>
          <p:spPr>
            <a:xfrm>
              <a:off x="1883426" y="5483571"/>
              <a:ext cx="240450"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Code</a:t>
              </a:r>
            </a:p>
          </p:txBody>
        </p:sp>
        <p:sp>
          <p:nvSpPr>
            <p:cNvPr id="203" name="Rectangle 202"/>
            <p:cNvSpPr/>
            <p:nvPr/>
          </p:nvSpPr>
          <p:spPr>
            <a:xfrm>
              <a:off x="2379447" y="5104140"/>
              <a:ext cx="179536"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Run</a:t>
              </a:r>
            </a:p>
          </p:txBody>
        </p:sp>
        <p:sp>
          <p:nvSpPr>
            <p:cNvPr id="204" name="Rectangle 203"/>
            <p:cNvSpPr/>
            <p:nvPr/>
          </p:nvSpPr>
          <p:spPr>
            <a:xfrm>
              <a:off x="2817502" y="5483571"/>
              <a:ext cx="379912"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Validate</a:t>
              </a:r>
            </a:p>
          </p:txBody>
        </p:sp>
        <p:sp>
          <p:nvSpPr>
            <p:cNvPr id="205" name="Rectangle 204"/>
            <p:cNvSpPr/>
            <p:nvPr/>
          </p:nvSpPr>
          <p:spPr>
            <a:xfrm>
              <a:off x="2308915" y="5862143"/>
              <a:ext cx="301365"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Debug</a:t>
              </a:r>
            </a:p>
          </p:txBody>
        </p:sp>
      </p:grpSp>
      <p:grpSp>
        <p:nvGrpSpPr>
          <p:cNvPr id="206" name="Group 205"/>
          <p:cNvGrpSpPr/>
          <p:nvPr/>
        </p:nvGrpSpPr>
        <p:grpSpPr>
          <a:xfrm>
            <a:off x="1369381" y="4802368"/>
            <a:ext cx="1509926" cy="895613"/>
            <a:chOff x="1369381" y="4802368"/>
            <a:chExt cx="1509926" cy="895613"/>
          </a:xfrm>
        </p:grpSpPr>
        <p:pic>
          <p:nvPicPr>
            <p:cNvPr id="207"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_x0020_6" descr="image016"/>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3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4974763" y="1387710"/>
            <a:ext cx="1483698" cy="1551834"/>
            <a:chOff x="4974763" y="1387710"/>
            <a:chExt cx="1483698" cy="1551834"/>
          </a:xfrm>
        </p:grpSpPr>
        <p:sp>
          <p:nvSpPr>
            <p:cNvPr id="212"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13" name="TextBox 212"/>
            <p:cNvSpPr txBox="1"/>
            <p:nvPr/>
          </p:nvSpPr>
          <p:spPr>
            <a:xfrm>
              <a:off x="5150687" y="1935424"/>
              <a:ext cx="1240480" cy="310392"/>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CD, Deploy</a:t>
              </a:r>
            </a:p>
          </p:txBody>
        </p:sp>
        <p:sp>
          <p:nvSpPr>
            <p:cNvPr id="214" name="TextBox 213"/>
            <p:cNvSpPr txBox="1"/>
            <p:nvPr/>
          </p:nvSpPr>
          <p:spPr>
            <a:xfrm>
              <a:off x="5223238"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cxnSp>
        <p:nvCxnSpPr>
          <p:cNvPr id="215" name="Straight Arrow Connector 214"/>
          <p:cNvCxnSpPr>
            <a:cxnSpLocks/>
          </p:cNvCxnSpPr>
          <p:nvPr/>
        </p:nvCxnSpPr>
        <p:spPr>
          <a:xfrm flipV="1">
            <a:off x="6462901" y="2869658"/>
            <a:ext cx="1167160" cy="572509"/>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216"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30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a:xfrm>
            <a:off x="4381894" y="1449630"/>
            <a:ext cx="533400" cy="1449680"/>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218" name="Rectangle 217"/>
          <p:cNvSpPr/>
          <p:nvPr/>
        </p:nvSpPr>
        <p:spPr>
          <a:xfrm>
            <a:off x="1756065" y="1100372"/>
            <a:ext cx="4238318" cy="338554"/>
          </a:xfrm>
          <a:prstGeom prst="rect">
            <a:avLst/>
          </a:prstGeom>
        </p:spPr>
        <p:txBody>
          <a:bodyPr wrap="square">
            <a:spAutoFit/>
          </a:bodyPr>
          <a:lstStyle/>
          <a:p>
            <a:pPr lvl="0" defTabSz="1218791" hangingPunct="0">
              <a:defRPr/>
            </a:pPr>
            <a:r>
              <a:rPr lang="en-US" sz="1600" kern="0">
                <a:solidFill>
                  <a:srgbClr val="68217A"/>
                </a:solidFill>
                <a:cs typeface="Calibri"/>
                <a:sym typeface="Calibri"/>
              </a:rPr>
              <a:t>Azure DevOps</a:t>
            </a:r>
          </a:p>
        </p:txBody>
      </p:sp>
      <p:grpSp>
        <p:nvGrpSpPr>
          <p:cNvPr id="219" name="Group 218"/>
          <p:cNvGrpSpPr/>
          <p:nvPr/>
        </p:nvGrpSpPr>
        <p:grpSpPr>
          <a:xfrm>
            <a:off x="608671" y="1428750"/>
            <a:ext cx="1483698" cy="1510794"/>
            <a:chOff x="608671" y="1428750"/>
            <a:chExt cx="1483698" cy="1510794"/>
          </a:xfrm>
        </p:grpSpPr>
        <p:sp>
          <p:nvSpPr>
            <p:cNvPr id="220"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1" name="TextBox 220"/>
            <p:cNvSpPr txBox="1"/>
            <p:nvPr/>
          </p:nvSpPr>
          <p:spPr>
            <a:xfrm>
              <a:off x="659206" y="1806524"/>
              <a:ext cx="1375377" cy="876125"/>
            </a:xfrm>
            <a:prstGeom prst="rect">
              <a:avLst/>
            </a:prstGeom>
          </p:spPr>
          <p:txBody>
            <a:bodyPr vert="horz" wrap="square" lIns="91390" tIns="91390" rIns="91390" bIns="91390" rtlCol="0" anchor="t">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Source Code Control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(SCC)</a:t>
              </a:r>
            </a:p>
          </p:txBody>
        </p:sp>
        <p:sp>
          <p:nvSpPr>
            <p:cNvPr id="222" name="TextBox 221"/>
            <p:cNvSpPr txBox="1"/>
            <p:nvPr/>
          </p:nvSpPr>
          <p:spPr>
            <a:xfrm>
              <a:off x="889041" y="142875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223" name="Picture 222"/>
            <p:cNvPicPr>
              <a:picLocks noChangeAspect="1"/>
            </p:cNvPicPr>
            <p:nvPr/>
          </p:nvPicPr>
          <p:blipFill>
            <a:blip r:embed="rId15"/>
            <a:stretch>
              <a:fillRect/>
            </a:stretch>
          </p:blipFill>
          <p:spPr>
            <a:xfrm>
              <a:off x="1671050" y="2532908"/>
              <a:ext cx="360364" cy="358071"/>
            </a:xfrm>
            <a:prstGeom prst="rect">
              <a:avLst/>
            </a:prstGeom>
          </p:spPr>
        </p:pic>
      </p:grpSp>
      <p:grpSp>
        <p:nvGrpSpPr>
          <p:cNvPr id="224" name="Group 223"/>
          <p:cNvGrpSpPr/>
          <p:nvPr/>
        </p:nvGrpSpPr>
        <p:grpSpPr>
          <a:xfrm>
            <a:off x="4935788" y="3124454"/>
            <a:ext cx="1560868" cy="1478514"/>
            <a:chOff x="4863724" y="3106743"/>
            <a:chExt cx="1560868" cy="1478514"/>
          </a:xfrm>
        </p:grpSpPr>
        <p:sp>
          <p:nvSpPr>
            <p:cNvPr id="225"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6" name="Rectangle 225"/>
            <p:cNvSpPr/>
            <p:nvPr/>
          </p:nvSpPr>
          <p:spPr>
            <a:xfrm>
              <a:off x="5459227" y="3546106"/>
              <a:ext cx="96536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Container Registry</a:t>
              </a:r>
            </a:p>
          </p:txBody>
        </p:sp>
      </p:grpSp>
      <p:pic>
        <p:nvPicPr>
          <p:cNvPr id="227" name="Picture 226"/>
          <p:cNvPicPr>
            <a:picLocks noChangeAspect="1"/>
          </p:cNvPicPr>
          <p:nvPr/>
        </p:nvPicPr>
        <p:blipFill>
          <a:blip r:embed="rId16"/>
          <a:stretch>
            <a:fillRect/>
          </a:stretch>
        </p:blipFill>
        <p:spPr>
          <a:xfrm>
            <a:off x="5083276" y="3670587"/>
            <a:ext cx="565903" cy="565903"/>
          </a:xfrm>
          <a:prstGeom prst="rect">
            <a:avLst/>
          </a:prstGeom>
        </p:spPr>
      </p:pic>
      <p:pic>
        <p:nvPicPr>
          <p:cNvPr id="228"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0" descr="https://wiki.jenkins-ci.org/download/attachments/2916393/logo-title.png?version=1&amp;modificationDate=130275394700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p:cNvSpPr/>
          <p:nvPr/>
        </p:nvSpPr>
        <p:spPr>
          <a:xfrm>
            <a:off x="5526483" y="3406687"/>
            <a:ext cx="96536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Azure</a:t>
            </a:r>
          </a:p>
        </p:txBody>
      </p:sp>
      <p:pic>
        <p:nvPicPr>
          <p:cNvPr id="233"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9608925" y="1023366"/>
            <a:ext cx="2474888" cy="51218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a:off x="7683227" y="1599044"/>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5073493" y="1618811"/>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2900079" y="1618811"/>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716094" y="1613284"/>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p:cNvSpPr/>
          <p:nvPr/>
        </p:nvSpPr>
        <p:spPr bwMode="auto">
          <a:xfrm>
            <a:off x="621711" y="5152444"/>
            <a:ext cx="1979445" cy="1155191"/>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5072435" y="3298075"/>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A0F10D28-CC0E-49A4-B760-4A1F547C5EA4}"/>
              </a:ext>
            </a:extLst>
          </p:cNvPr>
          <p:cNvSpPr/>
          <p:nvPr/>
        </p:nvSpPr>
        <p:spPr bwMode="auto">
          <a:xfrm>
            <a:off x="9579970" y="1643162"/>
            <a:ext cx="2474888" cy="556728"/>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1105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a:gradFill>
                  <a:gsLst>
                    <a:gs pos="1250">
                      <a:srgbClr val="1A1A1A"/>
                    </a:gs>
                    <a:gs pos="100000">
                      <a:srgbClr val="1A1A1A"/>
                    </a:gs>
                  </a:gsLst>
                  <a:lin ang="5400000" scaled="0"/>
                </a:gradFill>
                <a:latin typeface="Segoe UI Semibold"/>
              </a:rPr>
              <a:t>Integrated end-to-end Kubernetes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6927893" y="4470836"/>
            <a:ext cx="2611289" cy="1112062"/>
            <a:chOff x="6791804" y="5178241"/>
            <a:chExt cx="2560320" cy="1090356"/>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7824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927892" y="1372521"/>
            <a:ext cx="2611289" cy="2819346"/>
            <a:chOff x="6791803" y="2140401"/>
            <a:chExt cx="2560320" cy="2764316"/>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040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557567" y="2886223"/>
            <a:ext cx="76695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81303" y="2886223"/>
            <a:ext cx="436921"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5F8D1CCD-4B1C-4765-BDE9-7A49D90E8E67}"/>
              </a:ext>
            </a:extLst>
          </p:cNvPr>
          <p:cNvGrpSpPr/>
          <p:nvPr/>
        </p:nvGrpSpPr>
        <p:grpSpPr>
          <a:xfrm>
            <a:off x="1291179" y="2030608"/>
            <a:ext cx="1990124" cy="1498535"/>
            <a:chOff x="878880" y="2642256"/>
            <a:chExt cx="1951279" cy="1469285"/>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2256"/>
              <a:ext cx="745963"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0866"/>
              <a:ext cx="1634891" cy="835737"/>
              <a:chOff x="1019964" y="3074776"/>
              <a:chExt cx="1634891" cy="835737"/>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4776"/>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a:t>
                </a:r>
                <a:r>
                  <a:rPr lang="en-US" sz="816" spc="0" err="1">
                    <a:solidFill>
                      <a:srgbClr val="000000"/>
                    </a:solidFill>
                    <a:latin typeface="Segoe UI Semibold" panose="020B0702040204020203" pitchFamily="34" charset="0"/>
                    <a:cs typeface="Segoe UI Semibold" panose="020B0702040204020203" pitchFamily="34" charset="0"/>
                  </a:rPr>
                  <a:t>DevSpaces</a:t>
                </a:r>
                <a:endParaRPr lang="en-US" sz="816"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4776"/>
                <a:ext cx="53358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547871" y="2297093"/>
            <a:ext cx="1009696" cy="1008802"/>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324522" y="1937665"/>
            <a:ext cx="839343" cy="1368228"/>
            <a:chOff x="5219729" y="2694515"/>
            <a:chExt cx="822960" cy="1341522"/>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694515"/>
              <a:ext cx="680330" cy="47089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744194" y="3305893"/>
            <a:ext cx="0" cy="1807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81085" y="3917857"/>
            <a:ext cx="1008583"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Azure Pipelines/</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387145" y="3526166"/>
            <a:ext cx="714099" cy="31202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14">
              <a:defRPr/>
            </a:pPr>
            <a:r>
              <a:rPr lang="en-US" sz="816">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163865" y="2886222"/>
            <a:ext cx="76402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7080320" y="3079142"/>
            <a:ext cx="2306434" cy="815467"/>
            <a:chOff x="6941256" y="3813711"/>
            <a:chExt cx="2261415" cy="799550"/>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813711"/>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Business tier</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218878" y="3372703"/>
            <a:ext cx="409278" cy="409278"/>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758891" y="3372703"/>
            <a:ext cx="409278" cy="409278"/>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298905" y="3372703"/>
            <a:ext cx="409278" cy="409278"/>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838918" y="3372703"/>
            <a:ext cx="409278" cy="409278"/>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233537"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773550"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7080320" y="1741129"/>
            <a:ext cx="2306434" cy="815467"/>
            <a:chOff x="6941256" y="2501815"/>
            <a:chExt cx="2261415" cy="799550"/>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181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Web tier</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218878" y="2034690"/>
            <a:ext cx="409278" cy="409278"/>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758891" y="2034690"/>
            <a:ext cx="409278" cy="409278"/>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298905" y="2034690"/>
            <a:ext cx="409278" cy="409278"/>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233537"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773550"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7119499" y="4858481"/>
            <a:ext cx="544211" cy="544211"/>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961433" y="4858481"/>
            <a:ext cx="544211" cy="544211"/>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539182" y="2886222"/>
            <a:ext cx="76677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305952" y="2097756"/>
            <a:ext cx="839343" cy="1208137"/>
            <a:chOff x="10103928" y="2851481"/>
            <a:chExt cx="822960" cy="1184556"/>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1481"/>
              <a:ext cx="680330" cy="3139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Monitor</a:t>
              </a:r>
            </a:p>
          </p:txBody>
        </p:sp>
      </p:grpSp>
      <p:sp>
        <p:nvSpPr>
          <p:cNvPr id="254" name="Oval 253">
            <a:extLst>
              <a:ext uri="{FF2B5EF4-FFF2-40B4-BE49-F238E27FC236}">
                <a16:creationId xmlns:a16="http://schemas.microsoft.com/office/drawing/2014/main" id="{56C45B85-D177-4DC5-8F24-65DBD18595C9}"/>
              </a:ext>
            </a:extLst>
          </p:cNvPr>
          <p:cNvSpPr/>
          <p:nvPr/>
        </p:nvSpPr>
        <p:spPr bwMode="auto">
          <a:xfrm>
            <a:off x="4100591" y="5508290"/>
            <a:ext cx="74608" cy="74608"/>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p:cNvCxnSpPr>
          <p:nvPr/>
        </p:nvCxnSpPr>
        <p:spPr>
          <a:xfrm>
            <a:off x="4137896" y="3305895"/>
            <a:ext cx="0" cy="2190164"/>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endCxn id="186" idx="1"/>
          </p:cNvCxnSpPr>
          <p:nvPr/>
        </p:nvCxnSpPr>
        <p:spPr>
          <a:xfrm>
            <a:off x="4137896" y="5533364"/>
            <a:ext cx="11866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524C0C31-D855-4354-B411-49198680248D}"/>
              </a:ext>
            </a:extLst>
          </p:cNvPr>
          <p:cNvGrpSpPr/>
          <p:nvPr/>
        </p:nvGrpSpPr>
        <p:grpSpPr>
          <a:xfrm>
            <a:off x="8792552" y="4858480"/>
            <a:ext cx="544211" cy="544211"/>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852330" y="2034689"/>
            <a:ext cx="409278" cy="409278"/>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grpSp>
        <p:nvGrpSpPr>
          <p:cNvPr id="7" name="Group 6">
            <a:extLst>
              <a:ext uri="{FF2B5EF4-FFF2-40B4-BE49-F238E27FC236}">
                <a16:creationId xmlns:a16="http://schemas.microsoft.com/office/drawing/2014/main" id="{65BEEE0A-577E-4818-BF3A-F31BD6E76A41}"/>
              </a:ext>
            </a:extLst>
          </p:cNvPr>
          <p:cNvGrpSpPr/>
          <p:nvPr/>
        </p:nvGrpSpPr>
        <p:grpSpPr>
          <a:xfrm>
            <a:off x="5324522" y="5113692"/>
            <a:ext cx="839343" cy="1049996"/>
            <a:chOff x="5324522" y="5113692"/>
            <a:chExt cx="839343" cy="1049996"/>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324522" y="5113692"/>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397257" y="6003597"/>
              <a:ext cx="693874" cy="16009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CI/CD</a:t>
              </a:r>
            </a:p>
          </p:txBody>
        </p:sp>
        <p:sp>
          <p:nvSpPr>
            <p:cNvPr id="158" name="Freeform: Shape 157">
              <a:extLst>
                <a:ext uri="{FF2B5EF4-FFF2-40B4-BE49-F238E27FC236}">
                  <a16:creationId xmlns:a16="http://schemas.microsoft.com/office/drawing/2014/main" id="{78BB4AD0-2000-4C7B-8B78-5E623119B26F}"/>
                </a:ext>
              </a:extLst>
            </p:cNvPr>
            <p:cNvSpPr>
              <a:spLocks noChangeAspect="1"/>
            </p:cNvSpPr>
            <p:nvPr/>
          </p:nvSpPr>
          <p:spPr bwMode="auto">
            <a:xfrm>
              <a:off x="5518520" y="5282026"/>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238BA42-852F-4904-BAE8-BA8E9474C645}"/>
              </a:ext>
            </a:extLst>
          </p:cNvPr>
          <p:cNvGrpSpPr/>
          <p:nvPr/>
        </p:nvGrpSpPr>
        <p:grpSpPr>
          <a:xfrm>
            <a:off x="4566716" y="4363312"/>
            <a:ext cx="1452746" cy="548640"/>
            <a:chOff x="4566716" y="4363312"/>
            <a:chExt cx="1452746" cy="548640"/>
          </a:xfrm>
        </p:grpSpPr>
        <p:sp>
          <p:nvSpPr>
            <p:cNvPr id="127" name="Title 1">
              <a:extLst>
                <a:ext uri="{FF2B5EF4-FFF2-40B4-BE49-F238E27FC236}">
                  <a16:creationId xmlns:a16="http://schemas.microsoft.com/office/drawing/2014/main" id="{AE5619E0-E1BB-4608-8BA6-793EE94D9A89}"/>
                </a:ext>
              </a:extLst>
            </p:cNvPr>
            <p:cNvSpPr txBox="1">
              <a:spLocks/>
            </p:cNvSpPr>
            <p:nvPr/>
          </p:nvSpPr>
          <p:spPr>
            <a:xfrm>
              <a:off x="4566716" y="4559149"/>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Helm chart </a:t>
              </a:r>
            </a:p>
          </p:txBody>
        </p:sp>
        <p:grpSp>
          <p:nvGrpSpPr>
            <p:cNvPr id="168" name="Group 167">
              <a:extLst>
                <a:ext uri="{FF2B5EF4-FFF2-40B4-BE49-F238E27FC236}">
                  <a16:creationId xmlns:a16="http://schemas.microsoft.com/office/drawing/2014/main" id="{40B9A519-3CA2-4FF6-9683-0E7BC0155029}"/>
                </a:ext>
              </a:extLst>
            </p:cNvPr>
            <p:cNvGrpSpPr/>
            <p:nvPr/>
          </p:nvGrpSpPr>
          <p:grpSpPr>
            <a:xfrm>
              <a:off x="5470822" y="4363312"/>
              <a:ext cx="548640" cy="548640"/>
              <a:chOff x="2544050" y="5011012"/>
              <a:chExt cx="548640" cy="548640"/>
            </a:xfrm>
          </p:grpSpPr>
          <p:sp>
            <p:nvSpPr>
              <p:cNvPr id="170" name="Rectangle: Rounded Corners 169">
                <a:extLst>
                  <a:ext uri="{FF2B5EF4-FFF2-40B4-BE49-F238E27FC236}">
                    <a16:creationId xmlns:a16="http://schemas.microsoft.com/office/drawing/2014/main" id="{83DA8742-CD9D-4BB7-9EEE-4280B5607A49}"/>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69" name="CRMArticles_EFF5" title="Icon of two documents stacked together with writing on them">
                <a:extLst>
                  <a:ext uri="{FF2B5EF4-FFF2-40B4-BE49-F238E27FC236}">
                    <a16:creationId xmlns:a16="http://schemas.microsoft.com/office/drawing/2014/main" id="{3A5450FF-5409-4E5A-83DD-DED718A6F9B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sp>
        <p:nvSpPr>
          <p:cNvPr id="121" name="Title 1">
            <a:extLst>
              <a:ext uri="{FF2B5EF4-FFF2-40B4-BE49-F238E27FC236}">
                <a16:creationId xmlns:a16="http://schemas.microsoft.com/office/drawing/2014/main" id="{1AF5A7D6-BC3E-4E30-8384-C0008733A382}"/>
              </a:ext>
            </a:extLst>
          </p:cNvPr>
          <p:cNvSpPr txBox="1">
            <a:spLocks/>
          </p:cNvSpPr>
          <p:nvPr/>
        </p:nvSpPr>
        <p:spPr>
          <a:xfrm>
            <a:off x="3871346" y="2097755"/>
            <a:ext cx="839344"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Source </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code control</a:t>
            </a:r>
          </a:p>
        </p:txBody>
      </p:sp>
    </p:spTree>
    <p:extLst>
      <p:ext uri="{BB962C8B-B14F-4D97-AF65-F5344CB8AC3E}">
        <p14:creationId xmlns:p14="http://schemas.microsoft.com/office/powerpoint/2010/main" val="361038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22" presetClass="entr" presetSubtype="8"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10" presetClass="entr" presetSubtype="0" fill="hold" nodeType="withEffect">
                                  <p:stCondLst>
                                    <p:cond delay="50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wipe(up)">
                                      <p:cBhvr>
                                        <p:cTn id="18" dur="500"/>
                                        <p:tgtEl>
                                          <p:spTgt spid="25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54"/>
                                        </p:tgtEl>
                                        <p:attrNameLst>
                                          <p:attrName>style.visibility</p:attrName>
                                        </p:attrNameLst>
                                      </p:cBhvr>
                                      <p:to>
                                        <p:strVal val="visible"/>
                                      </p:to>
                                    </p:set>
                                    <p:animEffect transition="in" filter="fade">
                                      <p:cBhvr>
                                        <p:cTn id="21" dur="250"/>
                                        <p:tgtEl>
                                          <p:spTgt spid="25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wipe(left)">
                                      <p:cBhvr>
                                        <p:cTn id="25" dur="500"/>
                                        <p:tgtEl>
                                          <p:spTgt spid="256"/>
                                        </p:tgtEl>
                                      </p:cBhvr>
                                    </p:animEffect>
                                  </p:childTnLst>
                                </p:cTn>
                              </p:par>
                              <p:par>
                                <p:cTn id="26" presetID="22" presetClass="entr" presetSubtype="8"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500"/>
                                        <p:tgtEl>
                                          <p:spTgt spid="1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par>
                                <p:cTn id="40" presetID="22" presetClass="entr" presetSubtype="4"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wipe(down)">
                                      <p:cBhvr>
                                        <p:cTn id="42" dur="500"/>
                                        <p:tgtEl>
                                          <p:spTgt spid="188"/>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wipe(left)">
                                      <p:cBhvr>
                                        <p:cTn id="53" dur="500"/>
                                        <p:tgtEl>
                                          <p:spTgt spid="191"/>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fade">
                                      <p:cBhvr>
                                        <p:cTn id="68" dur="500"/>
                                        <p:tgtEl>
                                          <p:spTgt spid="227"/>
                                        </p:tgtEl>
                                      </p:cBhvr>
                                    </p:animEffect>
                                  </p:childTnLst>
                                </p:cTn>
                              </p:par>
                              <p:par>
                                <p:cTn id="69" presetID="10" presetClass="entr" presetSubtype="0" fill="hold" nodeType="withEffect">
                                  <p:stCondLst>
                                    <p:cond delay="0"/>
                                  </p:stCondLst>
                                  <p:childTnLst>
                                    <p:set>
                                      <p:cBhvr>
                                        <p:cTn id="70" dur="1" fill="hold">
                                          <p:stCondLst>
                                            <p:cond delay="0"/>
                                          </p:stCondLst>
                                        </p:cTn>
                                        <p:tgtEl>
                                          <p:spTgt spid="195"/>
                                        </p:tgtEl>
                                        <p:attrNameLst>
                                          <p:attrName>style.visibility</p:attrName>
                                        </p:attrNameLst>
                                      </p:cBhvr>
                                      <p:to>
                                        <p:strVal val="visible"/>
                                      </p:to>
                                    </p:set>
                                    <p:animEffect transition="in" filter="fade">
                                      <p:cBhvr>
                                        <p:cTn id="71" dur="500"/>
                                        <p:tgtEl>
                                          <p:spTgt spid="19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30"/>
                                        </p:tgtEl>
                                        <p:attrNameLst>
                                          <p:attrName>style.visibility</p:attrName>
                                        </p:attrNameLst>
                                      </p:cBhvr>
                                      <p:to>
                                        <p:strVal val="visible"/>
                                      </p:to>
                                    </p:set>
                                    <p:animEffect transition="in" filter="fade">
                                      <p:cBhvr>
                                        <p:cTn id="75" dur="500"/>
                                        <p:tgtEl>
                                          <p:spTgt spid="230"/>
                                        </p:tgtEl>
                                      </p:cBhvr>
                                    </p:animEffect>
                                  </p:childTnLst>
                                </p:cTn>
                              </p:par>
                              <p:par>
                                <p:cTn id="76" presetID="10" presetClass="entr" presetSubtype="0"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fade">
                                      <p:cBhvr>
                                        <p:cTn id="82" dur="500"/>
                                        <p:tgtEl>
                                          <p:spTgt spid="233"/>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fade">
                                      <p:cBhvr>
                                        <p:cTn id="86" dur="500"/>
                                        <p:tgtEl>
                                          <p:spTgt spid="162"/>
                                        </p:tgtEl>
                                      </p:cBhvr>
                                    </p:animEffect>
                                  </p:childTnLst>
                                </p:cTn>
                              </p:par>
                              <p:par>
                                <p:cTn id="87" presetID="10" presetClass="entr" presetSubtype="0" fill="hold" nodeType="withEffect">
                                  <p:stCondLst>
                                    <p:cond delay="0"/>
                                  </p:stCondLst>
                                  <p:childTnLst>
                                    <p:set>
                                      <p:cBhvr>
                                        <p:cTn id="88" dur="1" fill="hold">
                                          <p:stCondLst>
                                            <p:cond delay="0"/>
                                          </p:stCondLst>
                                        </p:cTn>
                                        <p:tgtEl>
                                          <p:spTgt spid="201"/>
                                        </p:tgtEl>
                                        <p:attrNameLst>
                                          <p:attrName>style.visibility</p:attrName>
                                        </p:attrNameLst>
                                      </p:cBhvr>
                                      <p:to>
                                        <p:strVal val="visible"/>
                                      </p:to>
                                    </p:set>
                                    <p:animEffect transition="in" filter="fade">
                                      <p:cBhvr>
                                        <p:cTn id="89" dur="500"/>
                                        <p:tgtEl>
                                          <p:spTgt spid="201"/>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212"/>
                                        </p:tgtEl>
                                        <p:attrNameLst>
                                          <p:attrName>style.visibility</p:attrName>
                                        </p:attrNameLst>
                                      </p:cBhvr>
                                      <p:to>
                                        <p:strVal val="visible"/>
                                      </p:to>
                                    </p:set>
                                    <p:animEffect transition="in" filter="fade">
                                      <p:cBhvr>
                                        <p:cTn id="93" dur="500"/>
                                        <p:tgtEl>
                                          <p:spTgt spid="212"/>
                                        </p:tgtEl>
                                      </p:cBhvr>
                                    </p:animEffect>
                                  </p:childTnLst>
                                </p:cTn>
                              </p:par>
                            </p:childTnLst>
                          </p:cTn>
                        </p:par>
                        <p:par>
                          <p:cTn id="94" fill="hold">
                            <p:stCondLst>
                              <p:cond delay="4000"/>
                            </p:stCondLst>
                            <p:childTnLst>
                              <p:par>
                                <p:cTn id="95" presetID="22" presetClass="entr" presetSubtype="1" fill="hold" nodeType="afterEffect">
                                  <p:stCondLst>
                                    <p:cond delay="0"/>
                                  </p:stCondLst>
                                  <p:childTnLst>
                                    <p:set>
                                      <p:cBhvr>
                                        <p:cTn id="96" dur="1" fill="hold">
                                          <p:stCondLst>
                                            <p:cond delay="0"/>
                                          </p:stCondLst>
                                        </p:cTn>
                                        <p:tgtEl>
                                          <p:spTgt spid="218"/>
                                        </p:tgtEl>
                                        <p:attrNameLst>
                                          <p:attrName>style.visibility</p:attrName>
                                        </p:attrNameLst>
                                      </p:cBhvr>
                                      <p:to>
                                        <p:strVal val="visible"/>
                                      </p:to>
                                    </p:set>
                                    <p:animEffect transition="in" filter="wipe(up)">
                                      <p:cBhvr>
                                        <p:cTn id="97" dur="500"/>
                                        <p:tgtEl>
                                          <p:spTgt spid="218"/>
                                        </p:tgtEl>
                                      </p:cBhvr>
                                    </p:animEffect>
                                  </p:childTnLst>
                                </p:cTn>
                              </p:par>
                              <p:par>
                                <p:cTn id="98" presetID="22" presetClass="entr" presetSubtype="1" fill="hold" nodeType="with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up)">
                                      <p:cBhvr>
                                        <p:cTn id="100" dur="500"/>
                                        <p:tgtEl>
                                          <p:spTgt spid="221"/>
                                        </p:tgtEl>
                                      </p:cBhvr>
                                    </p:animEffect>
                                  </p:childTnLst>
                                </p:cTn>
                              </p:par>
                            </p:childTnLst>
                          </p:cTn>
                        </p:par>
                        <p:par>
                          <p:cTn id="101" fill="hold">
                            <p:stCondLst>
                              <p:cond delay="4500"/>
                            </p:stCondLst>
                            <p:childTnLst>
                              <p:par>
                                <p:cTn id="102" presetID="22" presetClass="entr" presetSubtype="1" fill="hold" nodeType="afterEffect">
                                  <p:stCondLst>
                                    <p:cond delay="0"/>
                                  </p:stCondLst>
                                  <p:childTnLst>
                                    <p:set>
                                      <p:cBhvr>
                                        <p:cTn id="103" dur="1" fill="hold">
                                          <p:stCondLst>
                                            <p:cond delay="0"/>
                                          </p:stCondLst>
                                        </p:cTn>
                                        <p:tgtEl>
                                          <p:spTgt spid="236"/>
                                        </p:tgtEl>
                                        <p:attrNameLst>
                                          <p:attrName>style.visibility</p:attrName>
                                        </p:attrNameLst>
                                      </p:cBhvr>
                                      <p:to>
                                        <p:strVal val="visible"/>
                                      </p:to>
                                    </p:set>
                                    <p:animEffect transition="in" filter="wipe(up)">
                                      <p:cBhvr>
                                        <p:cTn id="104" dur="500"/>
                                        <p:tgtEl>
                                          <p:spTgt spid="236"/>
                                        </p:tgtEl>
                                      </p:cBhvr>
                                    </p:animEffect>
                                  </p:childTnLst>
                                </p:cTn>
                              </p:par>
                              <p:par>
                                <p:cTn id="105" presetID="22" presetClass="entr" presetSubtype="1" fill="hold" nodeType="withEffect">
                                  <p:stCondLst>
                                    <p:cond delay="0"/>
                                  </p:stCondLst>
                                  <p:childTnLst>
                                    <p:set>
                                      <p:cBhvr>
                                        <p:cTn id="106" dur="1" fill="hold">
                                          <p:stCondLst>
                                            <p:cond delay="0"/>
                                          </p:stCondLst>
                                        </p:cTn>
                                        <p:tgtEl>
                                          <p:spTgt spid="237"/>
                                        </p:tgtEl>
                                        <p:attrNameLst>
                                          <p:attrName>style.visibility</p:attrName>
                                        </p:attrNameLst>
                                      </p:cBhvr>
                                      <p:to>
                                        <p:strVal val="visible"/>
                                      </p:to>
                                    </p:set>
                                    <p:animEffect transition="in" filter="wipe(up)">
                                      <p:cBhvr>
                                        <p:cTn id="107" dur="500"/>
                                        <p:tgtEl>
                                          <p:spTgt spid="237"/>
                                        </p:tgtEl>
                                      </p:cBhvr>
                                    </p:animEffec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par>
                          <p:cTn id="112" fill="hold">
                            <p:stCondLst>
                              <p:cond delay="5500"/>
                            </p:stCondLst>
                            <p:childTnLst>
                              <p:par>
                                <p:cTn id="113" presetID="10" presetClass="entr" presetSubtype="0" fill="hold" nodeType="after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500"/>
                                        <p:tgtEl>
                                          <p:spTgt spid="238"/>
                                        </p:tgtEl>
                                      </p:cBhvr>
                                    </p:animEffect>
                                  </p:childTnLst>
                                </p:cTn>
                              </p:par>
                            </p:childTnLst>
                          </p:cTn>
                        </p:par>
                        <p:par>
                          <p:cTn id="116" fill="hold">
                            <p:stCondLst>
                              <p:cond delay="6000"/>
                            </p:stCondLst>
                            <p:childTnLst>
                              <p:par>
                                <p:cTn id="117" presetID="10" presetClass="entr" presetSubtype="0" fill="hold" nodeType="afterEffect">
                                  <p:stCondLst>
                                    <p:cond delay="0"/>
                                  </p:stCondLst>
                                  <p:childTnLst>
                                    <p:set>
                                      <p:cBhvr>
                                        <p:cTn id="118" dur="1" fill="hold">
                                          <p:stCondLst>
                                            <p:cond delay="0"/>
                                          </p:stCondLst>
                                        </p:cTn>
                                        <p:tgtEl>
                                          <p:spTgt spid="241"/>
                                        </p:tgtEl>
                                        <p:attrNameLst>
                                          <p:attrName>style.visibility</p:attrName>
                                        </p:attrNameLst>
                                      </p:cBhvr>
                                      <p:to>
                                        <p:strVal val="visible"/>
                                      </p:to>
                                    </p:set>
                                    <p:animEffect transition="in" filter="fade">
                                      <p:cBhvr>
                                        <p:cTn id="119" dur="500"/>
                                        <p:tgtEl>
                                          <p:spTgt spid="241"/>
                                        </p:tgtEl>
                                      </p:cBhvr>
                                    </p:animEffect>
                                  </p:childTnLst>
                                </p:cTn>
                              </p:par>
                            </p:childTnLst>
                          </p:cTn>
                        </p:par>
                        <p:par>
                          <p:cTn id="120" fill="hold">
                            <p:stCondLst>
                              <p:cond delay="6500"/>
                            </p:stCondLst>
                            <p:childTnLst>
                              <p:par>
                                <p:cTn id="121" presetID="10" presetClass="entr" presetSubtype="0" fill="hold" nodeType="after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500"/>
                                        <p:tgtEl>
                                          <p:spTgt spid="13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46"/>
                                        </p:tgtEl>
                                        <p:attrNameLst>
                                          <p:attrName>style.visibility</p:attrName>
                                        </p:attrNameLst>
                                      </p:cBhvr>
                                      <p:to>
                                        <p:strVal val="visible"/>
                                      </p:to>
                                    </p:set>
                                    <p:animEffect transition="in" filter="fade">
                                      <p:cBhvr>
                                        <p:cTn id="128" dur="500"/>
                                        <p:tgtEl>
                                          <p:spTgt spid="246"/>
                                        </p:tgtEl>
                                      </p:cBhvr>
                                    </p:animEffect>
                                  </p:childTnLst>
                                </p:cTn>
                              </p:par>
                            </p:childTnLst>
                          </p:cTn>
                        </p:par>
                        <p:par>
                          <p:cTn id="129" fill="hold">
                            <p:stCondLst>
                              <p:cond delay="500"/>
                            </p:stCondLst>
                            <p:childTnLst>
                              <p:par>
                                <p:cTn id="130" presetID="22" presetClass="entr" presetSubtype="2" fill="hold" nodeType="afterEffect">
                                  <p:stCondLst>
                                    <p:cond delay="0"/>
                                  </p:stCondLst>
                                  <p:childTnLst>
                                    <p:set>
                                      <p:cBhvr>
                                        <p:cTn id="131" dur="1" fill="hold">
                                          <p:stCondLst>
                                            <p:cond delay="0"/>
                                          </p:stCondLst>
                                        </p:cTn>
                                        <p:tgtEl>
                                          <p:spTgt spid="244"/>
                                        </p:tgtEl>
                                        <p:attrNameLst>
                                          <p:attrName>style.visibility</p:attrName>
                                        </p:attrNameLst>
                                      </p:cBhvr>
                                      <p:to>
                                        <p:strVal val="visible"/>
                                      </p:to>
                                    </p:set>
                                    <p:animEffect transition="in" filter="wipe(right)">
                                      <p:cBhvr>
                                        <p:cTn id="132" dur="500"/>
                                        <p:tgtEl>
                                          <p:spTgt spid="2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animBg="1"/>
      <p:bldP spid="254"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68799" y="2998530"/>
            <a:ext cx="3143450" cy="1715050"/>
            <a:chOff x="6393746" y="2619239"/>
            <a:chExt cx="3045592" cy="2358925"/>
          </a:xfrm>
        </p:grpSpPr>
        <p:pic>
          <p:nvPicPr>
            <p:cNvPr id="37" name="Picture 3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38" name="Picture 3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41" name="Group 40"/>
          <p:cNvGrpSpPr/>
          <p:nvPr/>
        </p:nvGrpSpPr>
        <p:grpSpPr>
          <a:xfrm>
            <a:off x="2711044" y="3682651"/>
            <a:ext cx="1521238" cy="694815"/>
            <a:chOff x="2695385" y="3795395"/>
            <a:chExt cx="1491545" cy="681253"/>
          </a:xfrm>
        </p:grpSpPr>
        <p:grpSp>
          <p:nvGrpSpPr>
            <p:cNvPr id="42" name="Group 41"/>
            <p:cNvGrpSpPr/>
            <p:nvPr/>
          </p:nvGrpSpPr>
          <p:grpSpPr>
            <a:xfrm>
              <a:off x="2695385" y="3795395"/>
              <a:ext cx="1491545" cy="681253"/>
              <a:chOff x="2695385" y="3795395"/>
              <a:chExt cx="1491545" cy="681253"/>
            </a:xfrm>
          </p:grpSpPr>
          <p:pic>
            <p:nvPicPr>
              <p:cNvPr id="44" name="Picture 4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95385" y="4082126"/>
                <a:ext cx="1491545" cy="109620"/>
              </a:xfrm>
              <a:prstGeom prst="rect">
                <a:avLst/>
              </a:prstGeom>
            </p:spPr>
          </p:pic>
          <p:pic>
            <p:nvPicPr>
              <p:cNvPr id="45" name="Picture 4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32415" y="3795395"/>
                <a:ext cx="681253" cy="681253"/>
              </a:xfrm>
              <a:prstGeom prst="rect">
                <a:avLst/>
              </a:prstGeom>
            </p:spPr>
          </p:pic>
        </p:grpSp>
        <p:sp>
          <p:nvSpPr>
            <p:cNvPr id="43" name="TextBox 42"/>
            <p:cNvSpPr txBox="1"/>
            <p:nvPr/>
          </p:nvSpPr>
          <p:spPr>
            <a:xfrm>
              <a:off x="3242507" y="4365057"/>
              <a:ext cx="529667" cy="97007"/>
            </a:xfrm>
            <a:prstGeom prst="rect">
              <a:avLst/>
            </a:prstGeom>
            <a:noFill/>
          </p:spPr>
          <p:txBody>
            <a:bodyPr wrap="none" lIns="0" tIns="0" rIns="0" bIns="0" rtlCol="0">
              <a:spAutoFit/>
            </a:bodyPr>
            <a:lstStyle/>
            <a:p>
              <a:pPr algn="r" defTabSz="951156">
                <a:lnSpc>
                  <a:spcPct val="90000"/>
                </a:lnSpc>
                <a:spcAft>
                  <a:spcPts val="624"/>
                </a:spcAft>
                <a:defRPr/>
              </a:pPr>
              <a:r>
                <a:rPr lang="en-US" sz="714" b="1" kern="0">
                  <a:latin typeface="+mj-lt"/>
                  <a:cs typeface="Segoe UI Semibold" panose="020B0702040204020203" pitchFamily="34" charset="0"/>
                </a:rPr>
                <a:t>Load Balancer </a:t>
              </a:r>
              <a:endParaRPr lang="en-US" sz="816" b="1" kern="0">
                <a:latin typeface="+mj-lt"/>
                <a:cs typeface="Segoe UI Semibold" panose="020B0702040204020203" pitchFamily="34" charset="0"/>
              </a:endParaRPr>
            </a:p>
          </p:txBody>
        </p:sp>
      </p:grpSp>
      <p:grpSp>
        <p:nvGrpSpPr>
          <p:cNvPr id="58" name="Group 57"/>
          <p:cNvGrpSpPr/>
          <p:nvPr/>
        </p:nvGrpSpPr>
        <p:grpSpPr>
          <a:xfrm>
            <a:off x="545436" y="3338538"/>
            <a:ext cx="2147061" cy="1841457"/>
            <a:chOff x="572047" y="3457998"/>
            <a:chExt cx="2105153" cy="1805514"/>
          </a:xfrm>
          <a:solidFill>
            <a:srgbClr val="FFC000"/>
          </a:solidFill>
        </p:grpSpPr>
        <p:pic>
          <p:nvPicPr>
            <p:cNvPr id="59" name="Picture 5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2047" y="3457998"/>
              <a:ext cx="2105153" cy="1357876"/>
            </a:xfrm>
            <a:prstGeom prst="rect">
              <a:avLst/>
            </a:prstGeom>
            <a:noFill/>
          </p:spPr>
        </p:pic>
        <p:sp>
          <p:nvSpPr>
            <p:cNvPr id="60" name="TextBox 59"/>
            <p:cNvSpPr txBox="1"/>
            <p:nvPr/>
          </p:nvSpPr>
          <p:spPr>
            <a:xfrm>
              <a:off x="1050758" y="4799207"/>
              <a:ext cx="1071383" cy="464305"/>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b="1" kern="0">
                  <a:solidFill>
                    <a:schemeClr val="bg2">
                      <a:lumMod val="10000"/>
                    </a:schemeClr>
                  </a:solidFill>
                  <a:latin typeface="Segoe UI Semibold" panose="020B0702040204020203" pitchFamily="34" charset="0"/>
                  <a:cs typeface="Segoe UI Semibold" panose="020B0702040204020203" pitchFamily="34" charset="0"/>
                </a:rPr>
                <a:t>Consumer</a:t>
              </a:r>
            </a:p>
          </p:txBody>
        </p:sp>
      </p:grpSp>
      <p:sp>
        <p:nvSpPr>
          <p:cNvPr id="61" name="TextBox 60"/>
          <p:cNvSpPr txBox="1"/>
          <p:nvPr/>
        </p:nvSpPr>
        <p:spPr>
          <a:xfrm>
            <a:off x="-956214" y="-637476"/>
            <a:ext cx="188409" cy="414353"/>
          </a:xfrm>
          <a:prstGeom prst="rect">
            <a:avLst/>
          </a:prstGeom>
          <a:noFill/>
        </p:spPr>
        <p:txBody>
          <a:bodyPr wrap="none" rtlCol="0">
            <a:spAutoFit/>
          </a:bodyPr>
          <a:lstStyle/>
          <a:p>
            <a:endParaRPr lang="en-US" sz="2040" b="1">
              <a:latin typeface="+mj-lt"/>
            </a:endParaRPr>
          </a:p>
        </p:txBody>
      </p:sp>
      <p:sp>
        <p:nvSpPr>
          <p:cNvPr id="62" name="Title 1"/>
          <p:cNvSpPr>
            <a:spLocks noGrp="1"/>
          </p:cNvSpPr>
          <p:nvPr>
            <p:ph type="title"/>
          </p:nvPr>
        </p:nvSpPr>
        <p:spPr>
          <a:xfrm>
            <a:off x="140061" y="236860"/>
            <a:ext cx="11507442" cy="989769"/>
          </a:xfrm>
        </p:spPr>
        <p:txBody>
          <a:bodyPr/>
          <a:lstStyle/>
          <a:p>
            <a:r>
              <a:rPr lang="en-US">
                <a:solidFill>
                  <a:schemeClr val="accent3"/>
                </a:solidFill>
              </a:rPr>
              <a:t>CI/CD Pipeline | Azure DevOps and AKS</a:t>
            </a:r>
            <a:endParaRPr lang="en-US"/>
          </a:p>
        </p:txBody>
      </p:sp>
      <p:grpSp>
        <p:nvGrpSpPr>
          <p:cNvPr id="90" name="Group 89"/>
          <p:cNvGrpSpPr/>
          <p:nvPr/>
        </p:nvGrpSpPr>
        <p:grpSpPr>
          <a:xfrm>
            <a:off x="9890132" y="4040981"/>
            <a:ext cx="1757371" cy="1822474"/>
            <a:chOff x="9890132" y="4040981"/>
            <a:chExt cx="1757371" cy="1822474"/>
          </a:xfrm>
        </p:grpSpPr>
        <p:sp>
          <p:nvSpPr>
            <p:cNvPr id="14" name="TextBox 13"/>
            <p:cNvSpPr txBox="1"/>
            <p:nvPr/>
          </p:nvSpPr>
          <p:spPr>
            <a:xfrm>
              <a:off x="10297510" y="5389907"/>
              <a:ext cx="1325147" cy="473548"/>
            </a:xfrm>
            <a:prstGeom prst="rect">
              <a:avLst/>
            </a:prstGeom>
            <a:noFill/>
            <a:ln>
              <a:noFill/>
            </a:ln>
          </p:spPr>
          <p:txBody>
            <a:bodyPr wrap="none" lIns="190234" tIns="152188" rIns="190234" bIns="152188" rtlCol="0">
              <a:spAutoFit/>
            </a:bodyPr>
            <a:lstStyle/>
            <a:p>
              <a:pPr algn="ctr" defTabSz="951156">
                <a:lnSpc>
                  <a:spcPct val="90000"/>
                </a:lnSpc>
                <a:spcAft>
                  <a:spcPts val="624"/>
                </a:spcAft>
                <a:defRPr/>
              </a:pPr>
              <a:r>
                <a:rPr lang="en-US" sz="1200" kern="0">
                  <a:latin typeface="Segoe UI Semibold" panose="020B0702040204020203" pitchFamily="34" charset="0"/>
                  <a:cs typeface="Segoe UI Semibold" panose="020B0702040204020203" pitchFamily="34" charset="0"/>
                </a:rPr>
                <a:t>Development</a:t>
              </a:r>
            </a:p>
          </p:txBody>
        </p:sp>
        <p:grpSp>
          <p:nvGrpSpPr>
            <p:cNvPr id="68" name="Group 67"/>
            <p:cNvGrpSpPr/>
            <p:nvPr/>
          </p:nvGrpSpPr>
          <p:grpSpPr>
            <a:xfrm>
              <a:off x="9890132" y="4040981"/>
              <a:ext cx="1757371" cy="1320282"/>
              <a:chOff x="252964" y="4876684"/>
              <a:chExt cx="2161474" cy="1404056"/>
            </a:xfrm>
          </p:grpSpPr>
          <p:grpSp>
            <p:nvGrpSpPr>
              <p:cNvPr id="70" name="Group 69"/>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71" name="Group 70"/>
              <p:cNvGrpSpPr/>
              <p:nvPr/>
            </p:nvGrpSpPr>
            <p:grpSpPr>
              <a:xfrm>
                <a:off x="606413" y="5902498"/>
                <a:ext cx="658373" cy="378242"/>
                <a:chOff x="1392286" y="5902498"/>
                <a:chExt cx="658373" cy="378242"/>
              </a:xfrm>
            </p:grpSpPr>
            <p:sp>
              <p:nvSpPr>
                <p:cNvPr id="7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72" name="TextBox 71"/>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grpSp>
        <p:nvGrpSpPr>
          <p:cNvPr id="6" name="Group 5"/>
          <p:cNvGrpSpPr/>
          <p:nvPr/>
        </p:nvGrpSpPr>
        <p:grpSpPr>
          <a:xfrm>
            <a:off x="10807871" y="3469143"/>
            <a:ext cx="300503" cy="1402084"/>
            <a:chOff x="10807871" y="3469143"/>
            <a:chExt cx="300503" cy="1402084"/>
          </a:xfrm>
        </p:grpSpPr>
        <p:pic>
          <p:nvPicPr>
            <p:cNvPr id="87" name="Picture 86"/>
            <p:cNvPicPr>
              <a:picLocks noChangeAspect="1"/>
            </p:cNvPicPr>
            <p:nvPr/>
          </p:nvPicPr>
          <p:blipFill>
            <a:blip r:embed="rId7">
              <a:duotone>
                <a:prstClr val="black"/>
                <a:schemeClr val="accent4">
                  <a:tint val="45000"/>
                  <a:satMod val="400000"/>
                </a:schemeClr>
              </a:duotone>
            </a:blip>
            <a:stretch>
              <a:fillRect/>
            </a:stretch>
          </p:blipFill>
          <p:spPr>
            <a:xfrm>
              <a:off x="10807871" y="3956370"/>
              <a:ext cx="300503" cy="313381"/>
            </a:xfrm>
            <a:prstGeom prst="rect">
              <a:avLst/>
            </a:prstGeom>
            <a:noFill/>
          </p:spPr>
        </p:pic>
        <p:pic>
          <p:nvPicPr>
            <p:cNvPr id="88" name="Picture 8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10774362" y="4641858"/>
              <a:ext cx="370241" cy="88497"/>
            </a:xfrm>
            <a:prstGeom prst="rect">
              <a:avLst/>
            </a:prstGeom>
          </p:spPr>
        </p:pic>
        <p:pic>
          <p:nvPicPr>
            <p:cNvPr id="89" name="Picture 8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10763788" y="3610015"/>
              <a:ext cx="370241" cy="88497"/>
            </a:xfrm>
            <a:prstGeom prst="rect">
              <a:avLst/>
            </a:prstGeom>
          </p:spPr>
        </p:pic>
      </p:grpSp>
      <p:grpSp>
        <p:nvGrpSpPr>
          <p:cNvPr id="11" name="Group 10">
            <a:extLst>
              <a:ext uri="{FF2B5EF4-FFF2-40B4-BE49-F238E27FC236}">
                <a16:creationId xmlns:a16="http://schemas.microsoft.com/office/drawing/2014/main" id="{FA3432CE-A897-4E88-B016-E07DF455BA1F}"/>
              </a:ext>
            </a:extLst>
          </p:cNvPr>
          <p:cNvGrpSpPr/>
          <p:nvPr/>
        </p:nvGrpSpPr>
        <p:grpSpPr>
          <a:xfrm>
            <a:off x="9057450" y="2336651"/>
            <a:ext cx="3174131" cy="1613622"/>
            <a:chOff x="9057450" y="2336651"/>
            <a:chExt cx="3174131" cy="1613622"/>
          </a:xfrm>
        </p:grpSpPr>
        <p:grpSp>
          <p:nvGrpSpPr>
            <p:cNvPr id="53" name="Group 52"/>
            <p:cNvGrpSpPr/>
            <p:nvPr/>
          </p:nvGrpSpPr>
          <p:grpSpPr>
            <a:xfrm>
              <a:off x="9057450" y="2373908"/>
              <a:ext cx="3174131" cy="1576365"/>
              <a:chOff x="8586944" y="2018449"/>
              <a:chExt cx="3051429" cy="1515428"/>
            </a:xfrm>
          </p:grpSpPr>
          <p:pic>
            <p:nvPicPr>
              <p:cNvPr id="55" name="Picture 5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86944" y="2507424"/>
                <a:ext cx="800493" cy="1026453"/>
              </a:xfrm>
              <a:prstGeom prst="rect">
                <a:avLst/>
              </a:prstGeom>
            </p:spPr>
          </p:pic>
          <p:sp>
            <p:nvSpPr>
              <p:cNvPr id="56" name="TextBox 55"/>
              <p:cNvSpPr txBox="1"/>
              <p:nvPr/>
            </p:nvSpPr>
            <p:spPr>
              <a:xfrm>
                <a:off x="9387436" y="2449910"/>
                <a:ext cx="2250937" cy="615017"/>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kern="0">
                    <a:latin typeface="Segoe UI Semibold" panose="020B0702040204020203" pitchFamily="34" charset="0"/>
                    <a:cs typeface="Segoe UI Semibold" panose="020B0702040204020203" pitchFamily="34" charset="0"/>
                  </a:rPr>
                  <a:t>Container-based CI/CD with</a:t>
                </a:r>
                <a:br>
                  <a:rPr lang="en-US" sz="1200" kern="0">
                    <a:latin typeface="Segoe UI Semibold" panose="020B0702040204020203" pitchFamily="34" charset="0"/>
                    <a:cs typeface="Segoe UI Semibold" panose="020B0702040204020203" pitchFamily="34" charset="0"/>
                  </a:rPr>
                </a:br>
                <a:r>
                  <a:rPr lang="en-US" sz="1200" kern="0">
                    <a:latin typeface="Segoe UI Semibold" panose="020B0702040204020203" pitchFamily="34" charset="0"/>
                    <a:cs typeface="Segoe UI Semibold" panose="020B0702040204020203" pitchFamily="34" charset="0"/>
                  </a:rPr>
                  <a:t>Azure DevOps</a:t>
                </a:r>
              </a:p>
            </p:txBody>
          </p:sp>
          <p:cxnSp>
            <p:nvCxnSpPr>
              <p:cNvPr id="57" name="Straight Connector 56"/>
              <p:cNvCxnSpPr/>
              <p:nvPr/>
            </p:nvCxnSpPr>
            <p:spPr>
              <a:xfrm>
                <a:off x="9387437" y="2018449"/>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0" name="Picture 2" descr="See the source image">
              <a:extLst>
                <a:ext uri="{FF2B5EF4-FFF2-40B4-BE49-F238E27FC236}">
                  <a16:creationId xmlns:a16="http://schemas.microsoft.com/office/drawing/2014/main" id="{25A75902-3483-4FEF-905B-8394F976A8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03058" y="2336651"/>
              <a:ext cx="550746" cy="5507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83D07F56-C8CD-4C74-9D64-6D4F39DF8FD1}"/>
              </a:ext>
            </a:extLst>
          </p:cNvPr>
          <p:cNvGrpSpPr/>
          <p:nvPr/>
        </p:nvGrpSpPr>
        <p:grpSpPr>
          <a:xfrm>
            <a:off x="7672679" y="3118103"/>
            <a:ext cx="1357342" cy="1259363"/>
            <a:chOff x="7672679" y="3118103"/>
            <a:chExt cx="1357342" cy="1259363"/>
          </a:xfrm>
        </p:grpSpPr>
        <p:grpSp>
          <p:nvGrpSpPr>
            <p:cNvPr id="5" name="Group 4"/>
            <p:cNvGrpSpPr/>
            <p:nvPr/>
          </p:nvGrpSpPr>
          <p:grpSpPr>
            <a:xfrm>
              <a:off x="7672679" y="3344628"/>
              <a:ext cx="1357342" cy="1032838"/>
              <a:chOff x="7312452" y="2962994"/>
              <a:chExt cx="1304872" cy="992912"/>
            </a:xfrm>
          </p:grpSpPr>
          <p:pic>
            <p:nvPicPr>
              <p:cNvPr id="7" name="Picture 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2452" y="3448802"/>
                <a:ext cx="355930" cy="85076"/>
              </a:xfrm>
              <a:prstGeom prst="rect">
                <a:avLst/>
              </a:prstGeom>
            </p:spPr>
          </p:pic>
          <p:pic>
            <p:nvPicPr>
              <p:cNvPr id="8" name="Picture 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80415" y="2981217"/>
                <a:ext cx="198490" cy="215601"/>
              </a:xfrm>
              <a:prstGeom prst="rect">
                <a:avLst/>
              </a:prstGeom>
            </p:spPr>
          </p:pic>
          <p:sp>
            <p:nvSpPr>
              <p:cNvPr id="9" name="TextBox 8"/>
              <p:cNvSpPr txBox="1"/>
              <p:nvPr/>
            </p:nvSpPr>
            <p:spPr>
              <a:xfrm>
                <a:off x="7591510" y="3126811"/>
                <a:ext cx="1025814" cy="774791"/>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b="1" kern="0">
                    <a:latin typeface="Segoe UI Semibold" panose="020B0702040204020203" pitchFamily="34" charset="0"/>
                    <a:cs typeface="Segoe UI Semibold" panose="020B0702040204020203" pitchFamily="34" charset="0"/>
                  </a:rPr>
                  <a:t>Azure</a:t>
                </a:r>
                <a:br>
                  <a:rPr lang="en-US" sz="1200" b="1" kern="0">
                    <a:latin typeface="Segoe UI Semibold" panose="020B0702040204020203" pitchFamily="34" charset="0"/>
                    <a:cs typeface="Segoe UI Semibold" panose="020B0702040204020203" pitchFamily="34" charset="0"/>
                  </a:rPr>
                </a:br>
                <a:r>
                  <a:rPr lang="en-US" sz="1200" b="1" kern="0">
                    <a:latin typeface="Segoe UI Semibold" panose="020B0702040204020203" pitchFamily="34" charset="0"/>
                    <a:cs typeface="Segoe UI Semibold" panose="020B0702040204020203" pitchFamily="34" charset="0"/>
                  </a:rPr>
                  <a:t>Container</a:t>
                </a:r>
                <a:br>
                  <a:rPr lang="en-US" sz="1200" b="1" kern="0">
                    <a:latin typeface="Segoe UI Semibold" panose="020B0702040204020203" pitchFamily="34" charset="0"/>
                    <a:cs typeface="Segoe UI Semibold" panose="020B0702040204020203" pitchFamily="34" charset="0"/>
                  </a:rPr>
                </a:br>
                <a:r>
                  <a:rPr lang="en-US" sz="1200" b="1" kern="0">
                    <a:latin typeface="Segoe UI Semibold" panose="020B0702040204020203" pitchFamily="34" charset="0"/>
                    <a:cs typeface="Segoe UI Semibold" panose="020B0702040204020203" pitchFamily="34" charset="0"/>
                  </a:rPr>
                  <a:t>Registry</a:t>
                </a:r>
              </a:p>
            </p:txBody>
          </p:sp>
          <p:cxnSp>
            <p:nvCxnSpPr>
              <p:cNvPr id="10" name="Straight Connector 9"/>
              <p:cNvCxnSpPr/>
              <p:nvPr/>
            </p:nvCxnSpPr>
            <p:spPr>
              <a:xfrm>
                <a:off x="7656608" y="2962994"/>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2" name="Picture 4" descr="See the source image">
              <a:extLst>
                <a:ext uri="{FF2B5EF4-FFF2-40B4-BE49-F238E27FC236}">
                  <a16:creationId xmlns:a16="http://schemas.microsoft.com/office/drawing/2014/main" id="{E1EFB02F-BB2D-4695-8A69-A076DF4F33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8652" y="3118103"/>
              <a:ext cx="666421" cy="499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C37BF54C-2313-4912-904B-EB4144C3706A}"/>
              </a:ext>
            </a:extLst>
          </p:cNvPr>
          <p:cNvGrpSpPr/>
          <p:nvPr/>
        </p:nvGrpSpPr>
        <p:grpSpPr>
          <a:xfrm>
            <a:off x="4798725" y="4826090"/>
            <a:ext cx="2582217" cy="1069009"/>
            <a:chOff x="4798725" y="4826090"/>
            <a:chExt cx="2582217" cy="1069009"/>
          </a:xfrm>
        </p:grpSpPr>
        <p:grpSp>
          <p:nvGrpSpPr>
            <p:cNvPr id="47" name="Group 46"/>
            <p:cNvGrpSpPr/>
            <p:nvPr/>
          </p:nvGrpSpPr>
          <p:grpSpPr>
            <a:xfrm rot="5400000">
              <a:off x="5646653" y="3978162"/>
              <a:ext cx="886362" cy="2582217"/>
              <a:chOff x="7284859" y="2264788"/>
              <a:chExt cx="852100" cy="2453105"/>
            </a:xfrm>
          </p:grpSpPr>
          <p:pic>
            <p:nvPicPr>
              <p:cNvPr id="49" name="Picture 4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10800000">
                <a:off x="7284859" y="3448801"/>
                <a:ext cx="355930" cy="85076"/>
              </a:xfrm>
              <a:prstGeom prst="rect">
                <a:avLst/>
              </a:prstGeom>
            </p:spPr>
          </p:pic>
          <p:sp>
            <p:nvSpPr>
              <p:cNvPr id="50" name="TextBox 49"/>
              <p:cNvSpPr txBox="1"/>
              <p:nvPr/>
            </p:nvSpPr>
            <p:spPr>
              <a:xfrm rot="16200000">
                <a:off x="6682785" y="3263719"/>
                <a:ext cx="2453105" cy="455243"/>
              </a:xfrm>
              <a:prstGeom prst="rect">
                <a:avLst/>
              </a:prstGeom>
              <a:noFill/>
            </p:spPr>
            <p:txBody>
              <a:bodyPr wrap="square" lIns="190234" tIns="152188" rIns="190234" bIns="152188" rtlCol="0">
                <a:spAutoFit/>
              </a:bodyPr>
              <a:lstStyle/>
              <a:p>
                <a:pPr algn="ctr" defTabSz="951156">
                  <a:lnSpc>
                    <a:spcPct val="90000"/>
                  </a:lnSpc>
                  <a:spcAft>
                    <a:spcPts val="624"/>
                  </a:spcAft>
                  <a:defRPr/>
                </a:pPr>
                <a:r>
                  <a:rPr lang="en-US" sz="1200" kern="0">
                    <a:latin typeface="Segoe UI Semibold" panose="020B0702040204020203" pitchFamily="34" charset="0"/>
                    <a:cs typeface="Segoe UI Semibold" panose="020B0702040204020203" pitchFamily="34" charset="0"/>
                  </a:rPr>
                  <a:t>Azure Monitor for Containers</a:t>
                </a:r>
              </a:p>
            </p:txBody>
          </p:sp>
          <p:cxnSp>
            <p:nvCxnSpPr>
              <p:cNvPr id="51" name="Straight Connector 50"/>
              <p:cNvCxnSpPr>
                <a:cxnSpLocks/>
              </p:cNvCxnSpPr>
              <p:nvPr/>
            </p:nvCxnSpPr>
            <p:spPr>
              <a:xfrm>
                <a:off x="7682120" y="3020672"/>
                <a:ext cx="0" cy="992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4" name="Picture 6" descr="See the source image">
              <a:extLst>
                <a:ext uri="{FF2B5EF4-FFF2-40B4-BE49-F238E27FC236}">
                  <a16:creationId xmlns:a16="http://schemas.microsoft.com/office/drawing/2014/main" id="{5198B98C-C9BF-4E6B-A634-2F9DDAA3C1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3333" y="5617047"/>
              <a:ext cx="653000" cy="278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D57286BB-C000-44EF-B3AA-C4F52C82136E}"/>
              </a:ext>
            </a:extLst>
          </p:cNvPr>
          <p:cNvGrpSpPr/>
          <p:nvPr/>
        </p:nvGrpSpPr>
        <p:grpSpPr>
          <a:xfrm>
            <a:off x="4458887" y="3017061"/>
            <a:ext cx="3271956" cy="1685848"/>
            <a:chOff x="4458887" y="3017061"/>
            <a:chExt cx="3271956" cy="1685848"/>
          </a:xfrm>
        </p:grpSpPr>
        <p:grpSp>
          <p:nvGrpSpPr>
            <p:cNvPr id="2" name="Group 1">
              <a:extLst>
                <a:ext uri="{FF2B5EF4-FFF2-40B4-BE49-F238E27FC236}">
                  <a16:creationId xmlns:a16="http://schemas.microsoft.com/office/drawing/2014/main" id="{0C939FE3-4AC0-4B20-8378-85E32F536528}"/>
                </a:ext>
              </a:extLst>
            </p:cNvPr>
            <p:cNvGrpSpPr/>
            <p:nvPr/>
          </p:nvGrpSpPr>
          <p:grpSpPr>
            <a:xfrm>
              <a:off x="4458887" y="3017061"/>
              <a:ext cx="3271956" cy="1685848"/>
              <a:chOff x="4458887" y="3017061"/>
              <a:chExt cx="3271956" cy="1685848"/>
            </a:xfrm>
          </p:grpSpPr>
          <p:grpSp>
            <p:nvGrpSpPr>
              <p:cNvPr id="17" name="Group 16"/>
              <p:cNvGrpSpPr/>
              <p:nvPr/>
            </p:nvGrpSpPr>
            <p:grpSpPr>
              <a:xfrm>
                <a:off x="4458887" y="3017061"/>
                <a:ext cx="3271956" cy="1685848"/>
                <a:chOff x="6384817" y="2640363"/>
                <a:chExt cx="3162057" cy="2316029"/>
              </a:xfrm>
            </p:grpSpPr>
            <p:sp>
              <p:nvSpPr>
                <p:cNvPr id="35" name="Rectangle 34"/>
                <p:cNvSpPr/>
                <p:nvPr/>
              </p:nvSpPr>
              <p:spPr bwMode="auto">
                <a:xfrm>
                  <a:off x="6410508" y="2640363"/>
                  <a:ext cx="3005171" cy="2316029"/>
                </a:xfrm>
                <a:prstGeom prst="rect">
                  <a:avLst/>
                </a:prstGeom>
                <a:solidFill>
                  <a:srgbClr val="0063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856" b="1" kern="0" err="1">
                    <a:solidFill>
                      <a:schemeClr val="tx1"/>
                    </a:solidFill>
                    <a:latin typeface="+mj-lt"/>
                    <a:ea typeface="Segoe UI" pitchFamily="34" charset="0"/>
                    <a:cs typeface="Segoe UI" pitchFamily="34" charset="0"/>
                  </a:endParaRPr>
                </a:p>
              </p:txBody>
            </p:sp>
            <p:sp>
              <p:nvSpPr>
                <p:cNvPr id="36" name="TextBox 35"/>
                <p:cNvSpPr txBox="1"/>
                <p:nvPr/>
              </p:nvSpPr>
              <p:spPr>
                <a:xfrm>
                  <a:off x="6384817" y="4278202"/>
                  <a:ext cx="3162057" cy="655108"/>
                </a:xfrm>
                <a:prstGeom prst="rect">
                  <a:avLst/>
                </a:prstGeom>
                <a:solidFill>
                  <a:schemeClr val="bg1"/>
                </a:solidFill>
              </p:spPr>
              <p:txBody>
                <a:bodyPr wrap="square" lIns="190234" tIns="152188" rIns="190234" bIns="152188" rtlCol="0">
                  <a:spAutoFit/>
                </a:bodyPr>
                <a:lstStyle/>
                <a:p>
                  <a:pPr algn="ctr" defTabSz="951156">
                    <a:lnSpc>
                      <a:spcPct val="90000"/>
                    </a:lnSpc>
                    <a:spcAft>
                      <a:spcPts val="624"/>
                    </a:spcAft>
                    <a:defRPr/>
                  </a:pPr>
                  <a:r>
                    <a:rPr lang="en-US" sz="1200" b="1" kern="0">
                      <a:latin typeface="Segoe UI Semibold" panose="020B0702040204020203" pitchFamily="34" charset="0"/>
                      <a:cs typeface="Segoe UI Semibold" panose="020B0702040204020203" pitchFamily="34" charset="0"/>
                    </a:rPr>
                    <a:t>AKS </a:t>
                  </a:r>
                  <a:r>
                    <a:rPr lang="mr-IN" sz="1200" b="1" kern="0">
                      <a:latin typeface="Segoe UI Semibold" panose="020B0702040204020203" pitchFamily="34" charset="0"/>
                      <a:cs typeface="Segoe UI Semibold" panose="020B0702040204020203" pitchFamily="34" charset="0"/>
                    </a:rPr>
                    <a:t>–</a:t>
                  </a:r>
                  <a:r>
                    <a:rPr lang="en-US" sz="1200" b="1" kern="0">
                      <a:latin typeface="Segoe UI Semibold" panose="020B0702040204020203" pitchFamily="34" charset="0"/>
                      <a:cs typeface="Segoe UI Semibold" panose="020B0702040204020203" pitchFamily="34" charset="0"/>
                    </a:rPr>
                    <a:t> Azure Kubernetes Service</a:t>
                  </a:r>
                </a:p>
              </p:txBody>
            </p:sp>
          </p:grpSp>
          <p:grpSp>
            <p:nvGrpSpPr>
              <p:cNvPr id="18" name="Group 17"/>
              <p:cNvGrpSpPr/>
              <p:nvPr/>
            </p:nvGrpSpPr>
            <p:grpSpPr>
              <a:xfrm>
                <a:off x="4888771" y="3332934"/>
                <a:ext cx="2320126" cy="308800"/>
                <a:chOff x="3749675" y="2147445"/>
                <a:chExt cx="2230438" cy="296863"/>
              </a:xfrm>
            </p:grpSpPr>
            <p:grpSp>
              <p:nvGrpSpPr>
                <p:cNvPr id="29" name="Group 19"/>
                <p:cNvGrpSpPr>
                  <a:grpSpLocks noChangeAspect="1"/>
                </p:cNvGrpSpPr>
                <p:nvPr/>
              </p:nvGrpSpPr>
              <p:grpSpPr bwMode="auto">
                <a:xfrm>
                  <a:off x="3749675" y="2147445"/>
                  <a:ext cx="2230438" cy="296863"/>
                  <a:chOff x="2362" y="1778"/>
                  <a:chExt cx="1405" cy="187"/>
                </a:xfrm>
              </p:grpSpPr>
              <p:sp>
                <p:nvSpPr>
                  <p:cNvPr id="3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3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34"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30" name="TextBox 29"/>
                <p:cNvSpPr txBox="1"/>
                <p:nvPr/>
              </p:nvSpPr>
              <p:spPr>
                <a:xfrm>
                  <a:off x="4158924" y="2239769"/>
                  <a:ext cx="947738" cy="106517"/>
                </a:xfrm>
                <a:prstGeom prst="rect">
                  <a:avLst/>
                </a:prstGeom>
                <a:noFill/>
              </p:spPr>
              <p:txBody>
                <a:bodyPr wrap="none" lIns="0" tIns="0" rIns="0" bIns="0" rtlCol="0">
                  <a:spAutoFit/>
                </a:bodyPr>
                <a:lstStyle/>
                <a:p>
                  <a:pP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Web App (Front End)</a:t>
                  </a:r>
                </a:p>
              </p:txBody>
            </p:sp>
            <p:sp>
              <p:nvSpPr>
                <p:cNvPr id="31" name="TextBox 30"/>
                <p:cNvSpPr txBox="1"/>
                <p:nvPr/>
              </p:nvSpPr>
              <p:spPr>
                <a:xfrm>
                  <a:off x="5243184" y="2239769"/>
                  <a:ext cx="633367" cy="108613"/>
                </a:xfrm>
                <a:prstGeom prst="rect">
                  <a:avLst/>
                </a:prstGeom>
                <a:noFill/>
              </p:spPr>
              <p:txBody>
                <a:bodyPr wrap="none" lIns="0" tIns="0" rIns="0" bIns="0" rtlCol="0">
                  <a:spAutoFit/>
                </a:bodyPr>
                <a:lstStyle/>
                <a:p>
                  <a:pPr algn="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ASP.NET Core</a:t>
                  </a:r>
                </a:p>
              </p:txBody>
            </p:sp>
          </p:grpSp>
          <p:grpSp>
            <p:nvGrpSpPr>
              <p:cNvPr id="19" name="Group 18"/>
              <p:cNvGrpSpPr/>
              <p:nvPr/>
            </p:nvGrpSpPr>
            <p:grpSpPr>
              <a:xfrm>
                <a:off x="4888771" y="3683478"/>
                <a:ext cx="2320126" cy="308800"/>
                <a:chOff x="4304311" y="3314648"/>
                <a:chExt cx="2230438" cy="296863"/>
              </a:xfrm>
            </p:grpSpPr>
            <p:grpSp>
              <p:nvGrpSpPr>
                <p:cNvPr id="21" name="Group 20"/>
                <p:cNvGrpSpPr/>
                <p:nvPr/>
              </p:nvGrpSpPr>
              <p:grpSpPr>
                <a:xfrm>
                  <a:off x="4304311" y="3314648"/>
                  <a:ext cx="2230438" cy="296863"/>
                  <a:chOff x="3749675" y="2147445"/>
                  <a:chExt cx="2230438" cy="296863"/>
                </a:xfrm>
              </p:grpSpPr>
              <p:grpSp>
                <p:nvGrpSpPr>
                  <p:cNvPr id="23" name="Group 19"/>
                  <p:cNvGrpSpPr>
                    <a:grpSpLocks noChangeAspect="1"/>
                  </p:cNvGrpSpPr>
                  <p:nvPr/>
                </p:nvGrpSpPr>
                <p:grpSpPr bwMode="auto">
                  <a:xfrm>
                    <a:off x="3749675" y="2147445"/>
                    <a:ext cx="2230438" cy="296863"/>
                    <a:chOff x="2362" y="1778"/>
                    <a:chExt cx="1405" cy="187"/>
                  </a:xfrm>
                </p:grpSpPr>
                <p:sp>
                  <p:nvSpPr>
                    <p:cNvPr id="2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27"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28"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24" name="TextBox 23"/>
                  <p:cNvSpPr txBox="1"/>
                  <p:nvPr/>
                </p:nvSpPr>
                <p:spPr>
                  <a:xfrm>
                    <a:off x="4158924" y="2239769"/>
                    <a:ext cx="998592" cy="106517"/>
                  </a:xfrm>
                  <a:prstGeom prst="rect">
                    <a:avLst/>
                  </a:prstGeom>
                  <a:noFill/>
                </p:spPr>
                <p:txBody>
                  <a:bodyPr wrap="none" lIns="0" tIns="0" rIns="0" bIns="0" rtlCol="0">
                    <a:spAutoFit/>
                  </a:bodyPr>
                  <a:lstStyle/>
                  <a:p>
                    <a:pP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Web API  (Restful </a:t>
                    </a:r>
                    <a:r>
                      <a:rPr lang="en-US" sz="800" b="1" kern="0" err="1">
                        <a:latin typeface="Segoe UI Semibold" panose="020B0702040204020203" pitchFamily="34" charset="0"/>
                        <a:cs typeface="Segoe UI Semibold" panose="020B0702040204020203" pitchFamily="34" charset="0"/>
                      </a:rPr>
                      <a:t>Api</a:t>
                    </a:r>
                    <a:r>
                      <a:rPr lang="en-US" sz="800" b="1" kern="0">
                        <a:latin typeface="Segoe UI Semibold" panose="020B0702040204020203" pitchFamily="34" charset="0"/>
                        <a:cs typeface="Segoe UI Semibold" panose="020B0702040204020203" pitchFamily="34" charset="0"/>
                      </a:rPr>
                      <a:t>)</a:t>
                    </a:r>
                  </a:p>
                </p:txBody>
              </p:sp>
              <p:sp>
                <p:nvSpPr>
                  <p:cNvPr id="25" name="TextBox 24"/>
                  <p:cNvSpPr txBox="1"/>
                  <p:nvPr/>
                </p:nvSpPr>
                <p:spPr>
                  <a:xfrm>
                    <a:off x="5243183" y="2239769"/>
                    <a:ext cx="633367" cy="108613"/>
                  </a:xfrm>
                  <a:prstGeom prst="rect">
                    <a:avLst/>
                  </a:prstGeom>
                  <a:noFill/>
                </p:spPr>
                <p:txBody>
                  <a:bodyPr wrap="none" lIns="0" tIns="0" rIns="0" bIns="0" rtlCol="0">
                    <a:spAutoFit/>
                  </a:bodyPr>
                  <a:lstStyle/>
                  <a:p>
                    <a:pPr algn="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ASP.NET Core</a:t>
                    </a:r>
                  </a:p>
                </p:txBody>
              </p:sp>
            </p:grpSp>
            <p:sp>
              <p:nvSpPr>
                <p:cNvPr id="22" name="Freeform 14"/>
                <p:cNvSpPr>
                  <a:spLocks noEditPoints="1"/>
                </p:cNvSpPr>
                <p:nvPr/>
              </p:nvSpPr>
              <p:spPr bwMode="auto">
                <a:xfrm>
                  <a:off x="4406833" y="3371801"/>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93" name="Freeform 14">
                <a:extLst>
                  <a:ext uri="{FF2B5EF4-FFF2-40B4-BE49-F238E27FC236}">
                    <a16:creationId xmlns:a16="http://schemas.microsoft.com/office/drawing/2014/main" id="{98966196-6CDE-4C0B-8604-A9B9F5217C75}"/>
                  </a:ext>
                </a:extLst>
              </p:cNvPr>
              <p:cNvSpPr>
                <a:spLocks noEditPoints="1"/>
              </p:cNvSpPr>
              <p:nvPr/>
            </p:nvSpPr>
            <p:spPr bwMode="auto">
              <a:xfrm>
                <a:off x="4986034" y="3409991"/>
                <a:ext cx="140892" cy="177170"/>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pic>
          <p:nvPicPr>
            <p:cNvPr id="2056" name="Picture 8" descr="https://www.rishabhsoft.com/wp-content/uploads/2016/02/Azure-Container-Service.png">
              <a:extLst>
                <a:ext uri="{FF2B5EF4-FFF2-40B4-BE49-F238E27FC236}">
                  <a16:creationId xmlns:a16="http://schemas.microsoft.com/office/drawing/2014/main" id="{CFD93B39-7D8A-48B6-9E7E-7875023030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8002" y="4272415"/>
              <a:ext cx="514678" cy="2801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822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a:t>Demonstration: </a:t>
            </a:r>
            <a:r>
              <a:rPr lang="en-US" sz="4800" i="1"/>
              <a:t>Azure Container Registry </a:t>
            </a:r>
            <a:endParaRPr lang="en-US" sz="4800" i="1">
              <a:solidFill>
                <a:schemeClr val="accent3"/>
              </a:solidFill>
            </a:endParaRPr>
          </a:p>
        </p:txBody>
      </p:sp>
      <p:sp>
        <p:nvSpPr>
          <p:cNvPr id="7" name="Title 1"/>
          <p:cNvSpPr txBox="1">
            <a:spLocks/>
          </p:cNvSpPr>
          <p:nvPr/>
        </p:nvSpPr>
        <p:spPr>
          <a:xfrm>
            <a:off x="228145" y="4064000"/>
            <a:ext cx="5237936" cy="4395049"/>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00">
              <a:solidFill>
                <a:schemeClr val="tx1"/>
              </a:solidFill>
            </a:endParaRPr>
          </a:p>
          <a:p>
            <a:endParaRPr lang="en-US" sz="4400">
              <a:solidFill>
                <a:schemeClr val="tx1"/>
              </a:solidFill>
            </a:endParaRPr>
          </a:p>
          <a:p>
            <a:r>
              <a:rPr lang="en-US" sz="3600">
                <a:solidFill>
                  <a:schemeClr val="tx1"/>
                </a:solidFill>
              </a:rPr>
              <a:t>Azure Container Registry Walkthrough</a:t>
            </a:r>
          </a:p>
          <a:p>
            <a:endParaRPr lang="en-US" sz="3600">
              <a:solidFill>
                <a:schemeClr val="tx1"/>
              </a:solidFill>
            </a:endParaRPr>
          </a:p>
          <a:p>
            <a:endParaRPr lang="en-US" sz="3600">
              <a:solidFill>
                <a:schemeClr val="tx1"/>
              </a:solidFill>
            </a:endParaRPr>
          </a:p>
          <a:p>
            <a:endParaRPr lang="en-US" sz="3600">
              <a:solidFill>
                <a:schemeClr val="tx1"/>
              </a:solidFill>
            </a:endParaRPr>
          </a:p>
          <a:p>
            <a:endParaRPr lang="en-US" sz="3600">
              <a:solidFill>
                <a:schemeClr val="tx1"/>
              </a:solidFill>
            </a:endParaRPr>
          </a:p>
        </p:txBody>
      </p:sp>
    </p:spTree>
    <p:extLst>
      <p:ext uri="{BB962C8B-B14F-4D97-AF65-F5344CB8AC3E}">
        <p14:creationId xmlns:p14="http://schemas.microsoft.com/office/powerpoint/2010/main" val="1730755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DevOps Agents </a:t>
            </a:r>
            <a:endParaRPr lang="en-US"/>
          </a:p>
        </p:txBody>
      </p:sp>
      <p:sp>
        <p:nvSpPr>
          <p:cNvPr id="3" name="Content Placeholder 2"/>
          <p:cNvSpPr>
            <a:spLocks noGrp="1"/>
          </p:cNvSpPr>
          <p:nvPr>
            <p:ph idx="4294967295"/>
          </p:nvPr>
        </p:nvSpPr>
        <p:spPr>
          <a:xfrm>
            <a:off x="345111" y="1410072"/>
            <a:ext cx="11084890" cy="3877985"/>
          </a:xfrm>
          <a:prstGeom prst="rect">
            <a:avLst/>
          </a:prstGeom>
        </p:spPr>
        <p:txBody>
          <a:bodyPr/>
          <a:lstStyle/>
          <a:p>
            <a:pPr>
              <a:buFont typeface="Arial" charset="0"/>
              <a:buChar char="•"/>
            </a:pPr>
            <a:r>
              <a:rPr lang="en-US" sz="2400" b="1"/>
              <a:t>Agents</a:t>
            </a:r>
            <a:r>
              <a:rPr lang="en-US" sz="2400"/>
              <a:t>: To build your code or deploy your software you need at least one agent.  </a:t>
            </a:r>
          </a:p>
          <a:p>
            <a:pPr lvl="1"/>
            <a:r>
              <a:rPr lang="en-US">
                <a:latin typeface="+mj-lt"/>
              </a:rPr>
              <a:t>Private Agents :  More control to install dependent software needed for builds and deployments</a:t>
            </a:r>
          </a:p>
          <a:p>
            <a:pPr lvl="1"/>
            <a:r>
              <a:rPr lang="en-US">
                <a:latin typeface="+mj-lt"/>
              </a:rPr>
              <a:t>Hosted Agents:  Microsoft provides the agent and takes care of the maintenance and upgrades</a:t>
            </a:r>
          </a:p>
          <a:p>
            <a:endParaRPr lang="en-US" sz="2400"/>
          </a:p>
          <a:p>
            <a:pPr>
              <a:buFont typeface="Arial" charset="0"/>
              <a:buChar char="•"/>
            </a:pPr>
            <a:r>
              <a:rPr lang="en-US" sz="2400"/>
              <a:t>Linux Agents (Azure Pipeline / TFS 2017): https://docs.microsoft.com/en-us/azure/devops/pipelines/agents/v2-linux?view=vsts</a:t>
            </a:r>
          </a:p>
          <a:p>
            <a:pPr>
              <a:buFont typeface="Arial" charset="0"/>
              <a:buChar char="•"/>
            </a:pPr>
            <a:r>
              <a:rPr lang="en-US" sz="2400"/>
              <a:t>Windows Agents (Azure Pipeline / TFS 2017): https://docs.microsoft.com/en-us/azure/devops/pipelines/agents/v2-windows</a:t>
            </a:r>
            <a:endParaRPr lang="en-US" sz="3264"/>
          </a:p>
        </p:txBody>
      </p:sp>
      <p:pic>
        <p:nvPicPr>
          <p:cNvPr id="5" name="Picture 4">
            <a:extLst>
              <a:ext uri="{FF2B5EF4-FFF2-40B4-BE49-F238E27FC236}">
                <a16:creationId xmlns:a16="http://schemas.microsoft.com/office/drawing/2014/main" id="{E1857DC8-C926-4232-977C-9093F04122C8}"/>
              </a:ext>
            </a:extLst>
          </p:cNvPr>
          <p:cNvPicPr>
            <a:picLocks noChangeAspect="1"/>
          </p:cNvPicPr>
          <p:nvPr/>
        </p:nvPicPr>
        <p:blipFill>
          <a:blip r:embed="rId3"/>
          <a:stretch>
            <a:fillRect/>
          </a:stretch>
        </p:blipFill>
        <p:spPr>
          <a:xfrm>
            <a:off x="2680855" y="5762466"/>
            <a:ext cx="2976648" cy="936785"/>
          </a:xfrm>
          <a:prstGeom prst="rect">
            <a:avLst/>
          </a:prstGeom>
        </p:spPr>
      </p:pic>
      <p:pic>
        <p:nvPicPr>
          <p:cNvPr id="7" name="Picture 6">
            <a:extLst>
              <a:ext uri="{FF2B5EF4-FFF2-40B4-BE49-F238E27FC236}">
                <a16:creationId xmlns:a16="http://schemas.microsoft.com/office/drawing/2014/main" id="{6EA8062D-5318-4950-8689-3C0C25BF9A4C}"/>
              </a:ext>
            </a:extLst>
          </p:cNvPr>
          <p:cNvPicPr>
            <a:picLocks noChangeAspect="1"/>
          </p:cNvPicPr>
          <p:nvPr/>
        </p:nvPicPr>
        <p:blipFill>
          <a:blip r:embed="rId4"/>
          <a:stretch>
            <a:fillRect/>
          </a:stretch>
        </p:blipFill>
        <p:spPr>
          <a:xfrm>
            <a:off x="6218237" y="5753286"/>
            <a:ext cx="3233418" cy="936785"/>
          </a:xfrm>
          <a:prstGeom prst="rect">
            <a:avLst/>
          </a:prstGeom>
        </p:spPr>
      </p:pic>
    </p:spTree>
    <p:extLst>
      <p:ext uri="{BB962C8B-B14F-4D97-AF65-F5344CB8AC3E}">
        <p14:creationId xmlns:p14="http://schemas.microsoft.com/office/powerpoint/2010/main" val="3913402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Build Pipeline </a:t>
            </a:r>
            <a:endParaRPr lang="en-US"/>
          </a:p>
        </p:txBody>
      </p:sp>
      <p:sp>
        <p:nvSpPr>
          <p:cNvPr id="15" name="Content Placeholder 2"/>
          <p:cNvSpPr txBox="1">
            <a:spLocks/>
          </p:cNvSpPr>
          <p:nvPr/>
        </p:nvSpPr>
        <p:spPr>
          <a:xfrm>
            <a:off x="6492769" y="1693382"/>
            <a:ext cx="455687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a:t>  Build for Multi-Container ASP.NET Core Application using Windows Containers </a:t>
            </a:r>
            <a:endParaRPr lang="en-US" sz="1600"/>
          </a:p>
        </p:txBody>
      </p:sp>
      <p:pic>
        <p:nvPicPr>
          <p:cNvPr id="4" name="Picture 3">
            <a:extLst>
              <a:ext uri="{FF2B5EF4-FFF2-40B4-BE49-F238E27FC236}">
                <a16:creationId xmlns:a16="http://schemas.microsoft.com/office/drawing/2014/main" id="{DEAC0252-7556-492D-AFCB-D126390AB463}"/>
              </a:ext>
            </a:extLst>
          </p:cNvPr>
          <p:cNvPicPr>
            <a:picLocks noChangeAspect="1"/>
          </p:cNvPicPr>
          <p:nvPr/>
        </p:nvPicPr>
        <p:blipFill rotWithShape="1">
          <a:blip r:embed="rId3"/>
          <a:srcRect b="2340"/>
          <a:stretch/>
        </p:blipFill>
        <p:spPr>
          <a:xfrm>
            <a:off x="1229206" y="2704780"/>
            <a:ext cx="4356846" cy="3204242"/>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CB75AC1F-22B2-4999-B176-900A14357A08}"/>
              </a:ext>
            </a:extLst>
          </p:cNvPr>
          <p:cNvSpPr txBox="1">
            <a:spLocks/>
          </p:cNvSpPr>
          <p:nvPr/>
        </p:nvSpPr>
        <p:spPr>
          <a:xfrm>
            <a:off x="1135717" y="1621351"/>
            <a:ext cx="455687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a:t>  Build for Multi-Container ASP.NET Core Application using Linux Containers </a:t>
            </a:r>
            <a:endParaRPr lang="en-US" sz="1600"/>
          </a:p>
        </p:txBody>
      </p:sp>
      <p:pic>
        <p:nvPicPr>
          <p:cNvPr id="3" name="Picture 2">
            <a:extLst>
              <a:ext uri="{FF2B5EF4-FFF2-40B4-BE49-F238E27FC236}">
                <a16:creationId xmlns:a16="http://schemas.microsoft.com/office/drawing/2014/main" id="{CE5D1752-2E43-4F04-B6A8-F335D99185DE}"/>
              </a:ext>
            </a:extLst>
          </p:cNvPr>
          <p:cNvPicPr>
            <a:picLocks noChangeAspect="1"/>
          </p:cNvPicPr>
          <p:nvPr/>
        </p:nvPicPr>
        <p:blipFill>
          <a:blip r:embed="rId4"/>
          <a:stretch>
            <a:fillRect/>
          </a:stretch>
        </p:blipFill>
        <p:spPr>
          <a:xfrm>
            <a:off x="6850423" y="2704781"/>
            <a:ext cx="4356846" cy="328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9899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t>Module 6 – DevOps with Containers</a:t>
            </a: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Continuous Integration Setting </a:t>
            </a:r>
            <a:endParaRPr lang="en-US"/>
          </a:p>
        </p:txBody>
      </p:sp>
      <p:sp>
        <p:nvSpPr>
          <p:cNvPr id="7" name="Content Placeholder 2"/>
          <p:cNvSpPr txBox="1">
            <a:spLocks/>
          </p:cNvSpPr>
          <p:nvPr/>
        </p:nvSpPr>
        <p:spPr>
          <a:xfrm>
            <a:off x="68051" y="5549472"/>
            <a:ext cx="388080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t>Changes to a branch can trigger the build automatically </a:t>
            </a:r>
            <a:endParaRPr lang="en-US" sz="1800"/>
          </a:p>
        </p:txBody>
      </p:sp>
      <p:sp>
        <p:nvSpPr>
          <p:cNvPr id="8" name="Rectangle 7"/>
          <p:cNvSpPr/>
          <p:nvPr/>
        </p:nvSpPr>
        <p:spPr>
          <a:xfrm>
            <a:off x="8575040" y="4446952"/>
            <a:ext cx="2953173" cy="923330"/>
          </a:xfrm>
          <a:prstGeom prst="rect">
            <a:avLst/>
          </a:prstGeom>
        </p:spPr>
        <p:txBody>
          <a:bodyPr wrap="square">
            <a:spAutoFit/>
          </a:bodyPr>
          <a:lstStyle/>
          <a:p>
            <a:pPr algn="ctr"/>
            <a:r>
              <a:rPr lang="en-US">
                <a:latin typeface="+mj-lt"/>
              </a:rPr>
              <a:t>Schedule Build </a:t>
            </a:r>
          </a:p>
          <a:p>
            <a:pPr algn="ctr"/>
            <a:r>
              <a:rPr lang="en-US">
                <a:latin typeface="+mj-lt"/>
                <a:sym typeface="Wingdings"/>
              </a:rPr>
              <a:t>Example: Nightly/Daily </a:t>
            </a:r>
          </a:p>
          <a:p>
            <a:pPr algn="ctr"/>
            <a:endParaRPr lang="en-US">
              <a:latin typeface="+mj-lt"/>
            </a:endParaRPr>
          </a:p>
        </p:txBody>
      </p:sp>
      <p:sp>
        <p:nvSpPr>
          <p:cNvPr id="10" name="Rectangle 9"/>
          <p:cNvSpPr/>
          <p:nvPr/>
        </p:nvSpPr>
        <p:spPr>
          <a:xfrm>
            <a:off x="4213013" y="4908617"/>
            <a:ext cx="3305387" cy="615553"/>
          </a:xfrm>
          <a:prstGeom prst="rect">
            <a:avLst/>
          </a:prstGeom>
        </p:spPr>
        <p:txBody>
          <a:bodyPr wrap="square">
            <a:spAutoFit/>
          </a:bodyPr>
          <a:lstStyle/>
          <a:p>
            <a:r>
              <a:rPr lang="en-US" sz="1600">
                <a:latin typeface="+mj-lt"/>
              </a:rPr>
              <a:t>Build </a:t>
            </a:r>
            <a:r>
              <a:rPr lang="en-US" sz="1600">
                <a:latin typeface="+mj-lt"/>
                <a:sym typeface="Wingdings"/>
              </a:rPr>
              <a:t> Triggers  CI Enabled  </a:t>
            </a:r>
          </a:p>
          <a:p>
            <a:endParaRPr lang="en-US">
              <a:latin typeface="+mj-lt"/>
            </a:endParaRPr>
          </a:p>
        </p:txBody>
      </p:sp>
      <p:cxnSp>
        <p:nvCxnSpPr>
          <p:cNvPr id="12" name="Straight Connector 11"/>
          <p:cNvCxnSpPr/>
          <p:nvPr/>
        </p:nvCxnSpPr>
        <p:spPr>
          <a:xfrm flipH="1">
            <a:off x="7328263" y="1212849"/>
            <a:ext cx="7257" cy="5331642"/>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AA2BEC1C-21C7-43AC-8677-00DD90C386B6}"/>
              </a:ext>
            </a:extLst>
          </p:cNvPr>
          <p:cNvPicPr>
            <a:picLocks noChangeAspect="1"/>
          </p:cNvPicPr>
          <p:nvPr/>
        </p:nvPicPr>
        <p:blipFill>
          <a:blip r:embed="rId3"/>
          <a:stretch>
            <a:fillRect/>
          </a:stretch>
        </p:blipFill>
        <p:spPr>
          <a:xfrm>
            <a:off x="3853810" y="2703978"/>
            <a:ext cx="3422094" cy="2115044"/>
          </a:xfrm>
          <a:prstGeom prst="rect">
            <a:avLst/>
          </a:prstGeom>
          <a:solidFill>
            <a:schemeClr val="tx1">
              <a:lumMod val="50000"/>
            </a:schemeClr>
          </a:solidFill>
          <a:ln>
            <a:solidFill>
              <a:schemeClr val="tx1">
                <a:lumMod val="50000"/>
              </a:schemeClr>
            </a:solidFill>
          </a:ln>
        </p:spPr>
      </p:pic>
      <p:pic>
        <p:nvPicPr>
          <p:cNvPr id="13" name="Picture 12">
            <a:extLst>
              <a:ext uri="{FF2B5EF4-FFF2-40B4-BE49-F238E27FC236}">
                <a16:creationId xmlns:a16="http://schemas.microsoft.com/office/drawing/2014/main" id="{E2E69A30-AE15-4D83-94C9-F4138FE4FA5C}"/>
              </a:ext>
            </a:extLst>
          </p:cNvPr>
          <p:cNvPicPr>
            <a:picLocks noChangeAspect="1"/>
          </p:cNvPicPr>
          <p:nvPr/>
        </p:nvPicPr>
        <p:blipFill>
          <a:blip r:embed="rId4"/>
          <a:stretch>
            <a:fillRect/>
          </a:stretch>
        </p:blipFill>
        <p:spPr>
          <a:xfrm>
            <a:off x="7917181" y="1718244"/>
            <a:ext cx="4302962" cy="2728708"/>
          </a:xfrm>
          <a:prstGeom prst="rect">
            <a:avLst/>
          </a:prstGeom>
          <a:ln>
            <a:solidFill>
              <a:schemeClr val="tx1">
                <a:lumMod val="50000"/>
              </a:schemeClr>
            </a:solidFill>
          </a:ln>
        </p:spPr>
      </p:pic>
      <p:pic>
        <p:nvPicPr>
          <p:cNvPr id="3" name="Picture 2">
            <a:extLst>
              <a:ext uri="{FF2B5EF4-FFF2-40B4-BE49-F238E27FC236}">
                <a16:creationId xmlns:a16="http://schemas.microsoft.com/office/drawing/2014/main" id="{CDA7F6B1-04E1-4E0A-8076-85979022AD64}"/>
              </a:ext>
            </a:extLst>
          </p:cNvPr>
          <p:cNvPicPr>
            <a:picLocks noChangeAspect="1"/>
          </p:cNvPicPr>
          <p:nvPr/>
        </p:nvPicPr>
        <p:blipFill>
          <a:blip r:embed="rId5"/>
          <a:stretch>
            <a:fillRect/>
          </a:stretch>
        </p:blipFill>
        <p:spPr>
          <a:xfrm>
            <a:off x="117767" y="1461222"/>
            <a:ext cx="3566926" cy="3909060"/>
          </a:xfrm>
          <a:prstGeom prst="rect">
            <a:avLst/>
          </a:prstGeom>
          <a:solidFill>
            <a:schemeClr val="tx1">
              <a:lumMod val="50000"/>
            </a:schemeClr>
          </a:solidFill>
          <a:ln>
            <a:solidFill>
              <a:schemeClr val="tx1">
                <a:lumMod val="50000"/>
              </a:schemeClr>
            </a:solidFill>
          </a:ln>
        </p:spPr>
      </p:pic>
    </p:spTree>
    <p:extLst>
      <p:ext uri="{BB962C8B-B14F-4D97-AF65-F5344CB8AC3E}">
        <p14:creationId xmlns:p14="http://schemas.microsoft.com/office/powerpoint/2010/main" val="12687935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a:t>Demonstration: </a:t>
            </a:r>
            <a:r>
              <a:rPr lang="en-US" sz="4800" i="1"/>
              <a:t>Build Pipeline</a:t>
            </a:r>
            <a:endParaRPr lang="en-US" sz="4800" i="1">
              <a:solidFill>
                <a:schemeClr val="accent3"/>
              </a:solidFill>
            </a:endParaRPr>
          </a:p>
        </p:txBody>
      </p:sp>
      <p:sp>
        <p:nvSpPr>
          <p:cNvPr id="7" name="Title 1"/>
          <p:cNvSpPr txBox="1">
            <a:spLocks/>
          </p:cNvSpPr>
          <p:nvPr/>
        </p:nvSpPr>
        <p:spPr>
          <a:xfrm>
            <a:off x="145221" y="3368738"/>
            <a:ext cx="5237936" cy="6943439"/>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a:solidFill>
                <a:schemeClr val="tx1"/>
              </a:solidFill>
            </a:endParaRPr>
          </a:p>
          <a:p>
            <a:endParaRPr lang="en-US" sz="4800">
              <a:solidFill>
                <a:schemeClr val="tx1"/>
              </a:solidFill>
            </a:endParaRPr>
          </a:p>
          <a:p>
            <a:r>
              <a:rPr lang="en-US" sz="3600">
                <a:solidFill>
                  <a:schemeClr val="tx1"/>
                </a:solidFill>
              </a:rPr>
              <a:t>Build Pipeline for Multi-Container Application</a:t>
            </a:r>
          </a:p>
          <a:p>
            <a:r>
              <a:rPr lang="en-US" sz="4000">
                <a:solidFill>
                  <a:schemeClr val="tx1"/>
                </a:solidFill>
              </a:rPr>
              <a:t>  </a:t>
            </a:r>
          </a:p>
          <a:p>
            <a:endParaRPr lang="en-US" sz="4000">
              <a:solidFill>
                <a:schemeClr val="tx1"/>
              </a:solidFill>
            </a:endParaRPr>
          </a:p>
          <a:p>
            <a:endParaRPr lang="en-US" sz="4000">
              <a:solidFill>
                <a:schemeClr val="tx1"/>
              </a:solidFill>
            </a:endParaRPr>
          </a:p>
          <a:p>
            <a:endParaRPr lang="en-US" sz="4000">
              <a:solidFill>
                <a:schemeClr val="tx1"/>
              </a:solidFill>
            </a:endParaRPr>
          </a:p>
          <a:p>
            <a:endParaRPr lang="en-US" sz="4000">
              <a:solidFill>
                <a:schemeClr val="tx1"/>
              </a:solidFill>
            </a:endParaRPr>
          </a:p>
          <a:p>
            <a:endParaRPr lang="en-US" sz="4000">
              <a:solidFill>
                <a:schemeClr val="tx1"/>
              </a:solidFill>
            </a:endParaRPr>
          </a:p>
          <a:p>
            <a:endParaRPr lang="en-US" sz="4000">
              <a:solidFill>
                <a:schemeClr val="tx1"/>
              </a:solidFill>
            </a:endParaRPr>
          </a:p>
          <a:p>
            <a:endParaRPr lang="en-US" sz="4000">
              <a:solidFill>
                <a:schemeClr val="tx1"/>
              </a:solidFill>
            </a:endParaRPr>
          </a:p>
        </p:txBody>
      </p:sp>
    </p:spTree>
    <p:extLst>
      <p:ext uri="{BB962C8B-B14F-4D97-AF65-F5344CB8AC3E}">
        <p14:creationId xmlns:p14="http://schemas.microsoft.com/office/powerpoint/2010/main" val="1066694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Release Pipeline</a:t>
            </a:r>
            <a:endParaRPr lang="en-US"/>
          </a:p>
        </p:txBody>
      </p:sp>
      <p:sp>
        <p:nvSpPr>
          <p:cNvPr id="11" name="Content Placeholder 2"/>
          <p:cNvSpPr txBox="1">
            <a:spLocks/>
          </p:cNvSpPr>
          <p:nvPr/>
        </p:nvSpPr>
        <p:spPr>
          <a:xfrm>
            <a:off x="3595421" y="1927715"/>
            <a:ext cx="5245628" cy="43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a:t>Release pipeline for AKS | Kubernetes   </a:t>
            </a:r>
            <a:endParaRPr lang="en-US" sz="1600"/>
          </a:p>
        </p:txBody>
      </p:sp>
      <p:pic>
        <p:nvPicPr>
          <p:cNvPr id="4" name="Picture 3">
            <a:extLst>
              <a:ext uri="{FF2B5EF4-FFF2-40B4-BE49-F238E27FC236}">
                <a16:creationId xmlns:a16="http://schemas.microsoft.com/office/drawing/2014/main" id="{D39035DD-52BD-417A-B325-FB663D42542D}"/>
              </a:ext>
            </a:extLst>
          </p:cNvPr>
          <p:cNvPicPr>
            <a:picLocks noChangeAspect="1"/>
          </p:cNvPicPr>
          <p:nvPr/>
        </p:nvPicPr>
        <p:blipFill>
          <a:blip r:embed="rId3"/>
          <a:stretch>
            <a:fillRect/>
          </a:stretch>
        </p:blipFill>
        <p:spPr>
          <a:xfrm>
            <a:off x="2665853" y="2584885"/>
            <a:ext cx="7104765" cy="2335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7675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Pipeline Continuous Deployment Setting </a:t>
            </a:r>
            <a:endParaRPr lang="en-US"/>
          </a:p>
        </p:txBody>
      </p:sp>
      <p:sp>
        <p:nvSpPr>
          <p:cNvPr id="7" name="Content Placeholder 2"/>
          <p:cNvSpPr txBox="1">
            <a:spLocks/>
          </p:cNvSpPr>
          <p:nvPr/>
        </p:nvSpPr>
        <p:spPr>
          <a:xfrm>
            <a:off x="630239" y="4555158"/>
            <a:ext cx="362426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t>Assign Build and select continuous deployment trigger</a:t>
            </a:r>
            <a:endParaRPr lang="en-US" sz="1800"/>
          </a:p>
        </p:txBody>
      </p:sp>
      <p:sp>
        <p:nvSpPr>
          <p:cNvPr id="8" name="Rectangle 7"/>
          <p:cNvSpPr/>
          <p:nvPr/>
        </p:nvSpPr>
        <p:spPr>
          <a:xfrm>
            <a:off x="4653389" y="4555158"/>
            <a:ext cx="2741756" cy="1200329"/>
          </a:xfrm>
          <a:prstGeom prst="rect">
            <a:avLst/>
          </a:prstGeom>
        </p:spPr>
        <p:txBody>
          <a:bodyPr wrap="square">
            <a:spAutoFit/>
          </a:bodyPr>
          <a:lstStyle/>
          <a:p>
            <a:pPr algn="ctr"/>
            <a:r>
              <a:rPr lang="en-US">
                <a:latin typeface="+mj-lt"/>
              </a:rPr>
              <a:t>Continuous Deployment on every successful Build  </a:t>
            </a:r>
            <a:br>
              <a:rPr lang="en-US">
                <a:latin typeface="+mj-lt"/>
              </a:rPr>
            </a:br>
            <a:r>
              <a:rPr lang="en-US">
                <a:latin typeface="+mj-lt"/>
              </a:rPr>
              <a:t> </a:t>
            </a:r>
            <a:endParaRPr lang="en-US">
              <a:latin typeface="+mj-lt"/>
              <a:sym typeface="Wingdings"/>
            </a:endParaRPr>
          </a:p>
          <a:p>
            <a:pPr algn="ctr"/>
            <a:endParaRPr lang="en-US">
              <a:latin typeface="+mj-l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07" y="2307259"/>
            <a:ext cx="7126499" cy="2120900"/>
          </a:xfrm>
          <a:prstGeom prst="rect">
            <a:avLst/>
          </a:prstGeom>
          <a:ln>
            <a:noFill/>
          </a:ln>
          <a:effectLst>
            <a:outerShdw blurRad="292100" dist="139700" dir="2700000" algn="tl" rotWithShape="0">
              <a:srgbClr val="333333">
                <a:alpha val="65000"/>
              </a:srgbClr>
            </a:outerShdw>
          </a:effectLst>
        </p:spPr>
      </p:pic>
      <p:cxnSp>
        <p:nvCxnSpPr>
          <p:cNvPr id="13" name="Straight Connector 12"/>
          <p:cNvCxnSpPr/>
          <p:nvPr/>
        </p:nvCxnSpPr>
        <p:spPr>
          <a:xfrm>
            <a:off x="8285318" y="1212849"/>
            <a:ext cx="48785" cy="5331642"/>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 name="Rectangle 14"/>
          <p:cNvSpPr/>
          <p:nvPr/>
        </p:nvSpPr>
        <p:spPr>
          <a:xfrm>
            <a:off x="8928959" y="4233618"/>
            <a:ext cx="2741756" cy="646331"/>
          </a:xfrm>
          <a:prstGeom prst="rect">
            <a:avLst/>
          </a:prstGeom>
        </p:spPr>
        <p:txBody>
          <a:bodyPr wrap="square">
            <a:spAutoFit/>
          </a:bodyPr>
          <a:lstStyle/>
          <a:p>
            <a:pPr algn="ctr"/>
            <a:r>
              <a:rPr lang="en-US">
                <a:latin typeface="+mj-lt"/>
              </a:rPr>
              <a:t>On-Demand Release Kickoff</a:t>
            </a:r>
            <a:endParaRPr lang="en-US">
              <a:latin typeface="+mj-lt"/>
              <a:sym typeface="Wingdings"/>
            </a:endParaRPr>
          </a:p>
          <a:p>
            <a:pPr algn="ctr"/>
            <a:endParaRPr lang="en-US">
              <a:latin typeface="+mj-lt"/>
            </a:endParaRPr>
          </a:p>
        </p:txBody>
      </p:sp>
      <p:pic>
        <p:nvPicPr>
          <p:cNvPr id="3" name="Picture 2">
            <a:extLst>
              <a:ext uri="{FF2B5EF4-FFF2-40B4-BE49-F238E27FC236}">
                <a16:creationId xmlns:a16="http://schemas.microsoft.com/office/drawing/2014/main" id="{FC6EBF13-8021-4541-A16B-6E105820EFAE}"/>
              </a:ext>
            </a:extLst>
          </p:cNvPr>
          <p:cNvPicPr>
            <a:picLocks noChangeAspect="1"/>
          </p:cNvPicPr>
          <p:nvPr/>
        </p:nvPicPr>
        <p:blipFill>
          <a:blip r:embed="rId4"/>
          <a:stretch>
            <a:fillRect/>
          </a:stretch>
        </p:blipFill>
        <p:spPr>
          <a:xfrm>
            <a:off x="8598547" y="2610346"/>
            <a:ext cx="3402580" cy="1206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455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6337756" cy="1514261"/>
          </a:xfrm>
        </p:spPr>
        <p:txBody>
          <a:bodyPr/>
          <a:lstStyle/>
          <a:p>
            <a:r>
              <a:rPr lang="en-US" sz="4800"/>
              <a:t>Demonstration: </a:t>
            </a:r>
            <a:r>
              <a:rPr lang="en-US" sz="4800" i="1"/>
              <a:t>Release</a:t>
            </a:r>
            <a:br>
              <a:rPr lang="en-US" sz="4800" i="1"/>
            </a:br>
            <a:r>
              <a:rPr lang="en-US" sz="4800" i="1"/>
              <a:t>Pipeline</a:t>
            </a:r>
            <a:endParaRPr lang="en-US" sz="4800" i="1">
              <a:solidFill>
                <a:schemeClr val="accent3"/>
              </a:solidFill>
            </a:endParaRPr>
          </a:p>
        </p:txBody>
      </p:sp>
      <p:sp>
        <p:nvSpPr>
          <p:cNvPr id="7" name="Title 1"/>
          <p:cNvSpPr txBox="1">
            <a:spLocks/>
          </p:cNvSpPr>
          <p:nvPr/>
        </p:nvSpPr>
        <p:spPr>
          <a:xfrm>
            <a:off x="587554" y="2600898"/>
            <a:ext cx="5237936" cy="350865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a:solidFill>
                <a:schemeClr val="tx1"/>
              </a:solidFill>
            </a:endParaRPr>
          </a:p>
          <a:p>
            <a:endParaRPr lang="en-US" sz="4800">
              <a:solidFill>
                <a:schemeClr val="tx1"/>
              </a:solidFill>
            </a:endParaRPr>
          </a:p>
          <a:p>
            <a:r>
              <a:rPr lang="en-US" sz="3600">
                <a:solidFill>
                  <a:schemeClr val="tx1"/>
                </a:solidFill>
              </a:rPr>
              <a:t>Release Pipeline for AKS</a:t>
            </a:r>
          </a:p>
          <a:p>
            <a:endParaRPr lang="en-US" sz="3600">
              <a:solidFill>
                <a:schemeClr val="tx1"/>
              </a:solidFill>
            </a:endParaRPr>
          </a:p>
          <a:p>
            <a:r>
              <a:rPr lang="en-US" sz="3600">
                <a:solidFill>
                  <a:schemeClr val="tx1"/>
                </a:solidFill>
              </a:rPr>
              <a:t>Continuous Deployment Setting </a:t>
            </a:r>
            <a:endParaRPr lang="en-US" sz="4000">
              <a:solidFill>
                <a:schemeClr val="tx1"/>
              </a:solidFill>
            </a:endParaRPr>
          </a:p>
        </p:txBody>
      </p:sp>
    </p:spTree>
    <p:extLst>
      <p:ext uri="{BB962C8B-B14F-4D97-AF65-F5344CB8AC3E}">
        <p14:creationId xmlns:p14="http://schemas.microsoft.com/office/powerpoint/2010/main" val="14731658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a:xfrm>
            <a:off x="6986587" y="0"/>
            <a:ext cx="5449887" cy="6992587"/>
          </a:xfrm>
        </p:spPr>
      </p:pic>
      <p:sp>
        <p:nvSpPr>
          <p:cNvPr id="6" name="Title 1"/>
          <p:cNvSpPr>
            <a:spLocks noGrp="1"/>
          </p:cNvSpPr>
          <p:nvPr>
            <p:ph type="title"/>
          </p:nvPr>
        </p:nvSpPr>
        <p:spPr>
          <a:xfrm>
            <a:off x="186933" y="1982032"/>
            <a:ext cx="5867400" cy="683264"/>
          </a:xfrm>
        </p:spPr>
        <p:txBody>
          <a:bodyPr/>
          <a:lstStyle/>
          <a:p>
            <a:r>
              <a:rPr lang="en-US" sz="3600"/>
              <a:t>Lab 6: </a:t>
            </a:r>
            <a:r>
              <a:rPr lang="en-US" sz="3600">
                <a:solidFill>
                  <a:schemeClr val="accent3"/>
                </a:solidFill>
              </a:rPr>
              <a:t>DevOps with Containers</a:t>
            </a:r>
          </a:p>
        </p:txBody>
      </p:sp>
      <p:sp>
        <p:nvSpPr>
          <p:cNvPr id="7" name="Title 1">
            <a:extLst>
              <a:ext uri="{FF2B5EF4-FFF2-40B4-BE49-F238E27FC236}">
                <a16:creationId xmlns:a16="http://schemas.microsoft.com/office/drawing/2014/main" id="{B0F4F1AF-ED4D-4503-9CFE-8DECB6DA95FE}"/>
              </a:ext>
            </a:extLst>
          </p:cNvPr>
          <p:cNvSpPr txBox="1">
            <a:spLocks/>
          </p:cNvSpPr>
          <p:nvPr/>
        </p:nvSpPr>
        <p:spPr>
          <a:xfrm>
            <a:off x="269679" y="0"/>
            <a:ext cx="5867400" cy="118186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Labs</a:t>
            </a:r>
            <a:endParaRPr kumimoji="0" lang="en-US" sz="7200" b="0" i="0" u="none" strike="noStrike" kern="1200" cap="none" spc="-102" normalizeH="0" baseline="0" noProof="0">
              <a:ln w="3175">
                <a:noFill/>
              </a:ln>
              <a:solidFill>
                <a:srgbClr val="0078D7"/>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Other CI/CD Walkthroughs in Jenkins</a:t>
            </a:r>
            <a:endParaRPr lang="en-US"/>
          </a:p>
        </p:txBody>
      </p:sp>
      <p:sp>
        <p:nvSpPr>
          <p:cNvPr id="3" name="Content Placeholder 2"/>
          <p:cNvSpPr>
            <a:spLocks noGrp="1"/>
          </p:cNvSpPr>
          <p:nvPr>
            <p:ph idx="4294967295"/>
          </p:nvPr>
        </p:nvSpPr>
        <p:spPr>
          <a:xfrm>
            <a:off x="341423" y="1932821"/>
            <a:ext cx="11755996" cy="3243965"/>
          </a:xfrm>
          <a:prstGeom prst="rect">
            <a:avLst/>
          </a:prstGeom>
        </p:spPr>
        <p:txBody>
          <a:bodyPr/>
          <a:lstStyle/>
          <a:p>
            <a:pPr marL="0" indent="0">
              <a:buNone/>
            </a:pPr>
            <a:r>
              <a:rPr lang="en-US" sz="2800" b="1"/>
              <a:t>CI/CD with deployment in AKS</a:t>
            </a:r>
          </a:p>
          <a:p>
            <a:r>
              <a:rPr lang="en-US" sz="2800" b="1"/>
              <a:t> </a:t>
            </a:r>
            <a:r>
              <a:rPr lang="en-US" sz="2800">
                <a:hlinkClick r:id="rId3"/>
              </a:rPr>
              <a:t>https://docs.microsoft.com/en-us/azure/aks/jenkins-continuous-deployment</a:t>
            </a:r>
            <a:r>
              <a:rPr lang="en-US" sz="2800"/>
              <a:t> </a:t>
            </a:r>
          </a:p>
          <a:p>
            <a:pPr marL="0" indent="0">
              <a:buNone/>
            </a:pPr>
            <a:endParaRPr lang="en-US" sz="2800" b="1"/>
          </a:p>
          <a:p>
            <a:pPr marL="0" indent="0">
              <a:buNone/>
            </a:pPr>
            <a:r>
              <a:rPr lang="en-US" sz="2800" b="1"/>
              <a:t>CI/CD with deployment in Service Fabric (Linux)</a:t>
            </a:r>
          </a:p>
          <a:p>
            <a:r>
              <a:rPr lang="en-US" sz="2800">
                <a:hlinkClick r:id="rId4"/>
              </a:rPr>
              <a:t>https://docs.microsoft.com/en-us/azure/service-fabric/service-fabric-cicd-your-linux-applications-with-jenkins</a:t>
            </a:r>
            <a:r>
              <a:rPr lang="en-US" sz="2800"/>
              <a:t> </a:t>
            </a:r>
            <a:r>
              <a:rPr lang="en-US" sz="2800" b="1"/>
              <a:t> </a:t>
            </a:r>
          </a:p>
        </p:txBody>
      </p:sp>
    </p:spTree>
    <p:extLst>
      <p:ext uri="{BB962C8B-B14F-4D97-AF65-F5344CB8AC3E}">
        <p14:creationId xmlns:p14="http://schemas.microsoft.com/office/powerpoint/2010/main" val="20204795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p:cNvSpPr>
            <a:spLocks noGrp="1"/>
          </p:cNvSpPr>
          <p:nvPr>
            <p:ph type="title"/>
          </p:nvPr>
        </p:nvSpPr>
        <p:spPr/>
        <p:txBody>
          <a:bodyPr vert="horz" lIns="91440" tIns="45720" rIns="91440" bIns="45720" rtlCol="0" anchor="b">
            <a:normAutofit/>
          </a:bodyPr>
          <a:lstStyle/>
          <a:p>
            <a:pPr defTabSz="914400"/>
            <a:r>
              <a:rPr lang="en-US">
                <a:solidFill>
                  <a:schemeClr val="accent3"/>
                </a:solidFill>
              </a:rPr>
              <a:t>Inner-Loop Development</a:t>
            </a:r>
          </a:p>
        </p:txBody>
      </p:sp>
      <p:pic>
        <p:nvPicPr>
          <p:cNvPr id="4" name="Picture 3" descr="A screenshot of a cell phone&#10;&#10;Description automatically generated">
            <a:hlinkClick r:id="rId3" action="ppaction://hlinksldjump"/>
            <a:extLst>
              <a:ext uri="{FF2B5EF4-FFF2-40B4-BE49-F238E27FC236}">
                <a16:creationId xmlns:a16="http://schemas.microsoft.com/office/drawing/2014/main" id="{04976718-99E9-47DA-B982-E72A851DC51F}"/>
              </a:ext>
            </a:extLst>
          </p:cNvPr>
          <p:cNvPicPr>
            <a:picLocks noChangeAspect="1"/>
          </p:cNvPicPr>
          <p:nvPr/>
        </p:nvPicPr>
        <p:blipFill>
          <a:blip r:embed="rId4"/>
          <a:stretch>
            <a:fillRect/>
          </a:stretch>
        </p:blipFill>
        <p:spPr>
          <a:xfrm>
            <a:off x="1542115" y="1940057"/>
            <a:ext cx="9352243" cy="4302032"/>
          </a:xfrm>
          <a:prstGeom prst="rect">
            <a:avLst/>
          </a:prstGeom>
        </p:spPr>
      </p:pic>
    </p:spTree>
    <p:extLst>
      <p:ext uri="{BB962C8B-B14F-4D97-AF65-F5344CB8AC3E}">
        <p14:creationId xmlns:p14="http://schemas.microsoft.com/office/powerpoint/2010/main" val="25577824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03F042-FB53-4A31-A40F-15D5370819CF}"/>
              </a:ext>
            </a:extLst>
          </p:cNvPr>
          <p:cNvSpPr>
            <a:spLocks noGrp="1"/>
          </p:cNvSpPr>
          <p:nvPr>
            <p:ph type="body" sz="quarter" idx="10"/>
          </p:nvPr>
        </p:nvSpPr>
        <p:spPr>
          <a:xfrm>
            <a:off x="274638" y="1212850"/>
            <a:ext cx="11887200" cy="1680460"/>
          </a:xfrm>
        </p:spPr>
        <p:txBody>
          <a:bodyPr/>
          <a:lstStyle/>
          <a:p>
            <a:r>
              <a:rPr lang="en-US">
                <a:hlinkClick r:id="rId2"/>
              </a:rPr>
              <a:t>https://cloudblogs.microsoft.com/opensource/2018/11/27/tutorial-azure-devops-setup-cicd-pipeline-kubernetes-docker-helm/</a:t>
            </a:r>
            <a:endParaRPr lang="en-US"/>
          </a:p>
        </p:txBody>
      </p:sp>
      <p:sp>
        <p:nvSpPr>
          <p:cNvPr id="3" name="Title 2">
            <a:extLst>
              <a:ext uri="{FF2B5EF4-FFF2-40B4-BE49-F238E27FC236}">
                <a16:creationId xmlns:a16="http://schemas.microsoft.com/office/drawing/2014/main" id="{ACCB5B80-BD75-468C-95C7-59968712DCA9}"/>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4249417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pPr fontAlgn="base"/>
            <a:r>
              <a:rPr lang="en-US" dirty="0"/>
              <a:t>Container DevOps value proposition</a:t>
            </a:r>
          </a:p>
          <a:p>
            <a:pPr fontAlgn="base"/>
            <a:r>
              <a:rPr lang="en-US" dirty="0"/>
              <a:t>What is DevOps?</a:t>
            </a:r>
          </a:p>
          <a:p>
            <a:pPr fontAlgn="base"/>
            <a:r>
              <a:rPr lang="en-US" dirty="0"/>
              <a:t>Azure DevOps overview  ​</a:t>
            </a:r>
          </a:p>
          <a:p>
            <a:pPr fontAlgn="base"/>
            <a:r>
              <a:rPr lang="en-US" dirty="0"/>
              <a:t>Containerized Workflow Pipeline ​</a:t>
            </a:r>
          </a:p>
          <a:p>
            <a:pPr fontAlgn="base"/>
            <a:r>
              <a:rPr lang="en-US" dirty="0"/>
              <a:t>Azure DevOps: Continuous Integration ​- Windows/Linux</a:t>
            </a:r>
          </a:p>
          <a:p>
            <a:pPr fontAlgn="base"/>
            <a:r>
              <a:rPr lang="en-US" dirty="0"/>
              <a:t>Azure DevOps: Continuous Deployment - SF/AKS​</a:t>
            </a:r>
          </a:p>
        </p:txBody>
      </p:sp>
      <p:sp>
        <p:nvSpPr>
          <p:cNvPr id="2" name="Title 1"/>
          <p:cNvSpPr>
            <a:spLocks noGrp="1"/>
          </p:cNvSpPr>
          <p:nvPr>
            <p:ph type="title"/>
          </p:nvPr>
        </p:nvSpPr>
        <p:spPr/>
        <p:txBody>
          <a:bodyPr/>
          <a:lstStyle/>
          <a:p>
            <a:r>
              <a:rPr lang="en-US">
                <a:solidFill>
                  <a:schemeClr val="accent3"/>
                </a:solidFill>
              </a:rPr>
              <a:t>Agenda</a:t>
            </a:r>
            <a:endParaRPr lang="en-US" sz="400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a:solidFill>
                  <a:schemeClr val="accent3"/>
                </a:solidFill>
              </a:rPr>
              <a:t>Software innovation collision</a:t>
            </a:r>
          </a:p>
        </p:txBody>
      </p:sp>
      <p:sp>
        <p:nvSpPr>
          <p:cNvPr id="10" name="TextBox 9">
            <a:extLst>
              <a:ext uri="{FF2B5EF4-FFF2-40B4-BE49-F238E27FC236}">
                <a16:creationId xmlns:a16="http://schemas.microsoft.com/office/drawing/2014/main" id="{D4142BE4-B8B3-441B-A053-4EEBC454B37E}"/>
              </a:ext>
            </a:extLst>
          </p:cNvPr>
          <p:cNvSpPr txBox="1"/>
          <p:nvPr/>
        </p:nvSpPr>
        <p:spPr>
          <a:xfrm>
            <a:off x="5185712" y="3532975"/>
            <a:ext cx="2065050" cy="8553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000" b="1">
                <a:solidFill>
                  <a:schemeClr val="tx2"/>
                </a:solidFill>
                <a:latin typeface="Segoe UI"/>
              </a:rPr>
              <a:t>Better Software</a:t>
            </a:r>
          </a:p>
        </p:txBody>
      </p:sp>
      <p:sp>
        <p:nvSpPr>
          <p:cNvPr id="4" name="Rectangle 3">
            <a:extLst>
              <a:ext uri="{FF2B5EF4-FFF2-40B4-BE49-F238E27FC236}">
                <a16:creationId xmlns:a16="http://schemas.microsoft.com/office/drawing/2014/main" id="{2267E8C8-6D7E-465E-9115-5D8CDEB69CD7}"/>
              </a:ext>
            </a:extLst>
          </p:cNvPr>
          <p:cNvSpPr/>
          <p:nvPr/>
        </p:nvSpPr>
        <p:spPr>
          <a:xfrm>
            <a:off x="403706" y="3370351"/>
            <a:ext cx="3589338" cy="1200329"/>
          </a:xfrm>
          <a:prstGeom prst="rect">
            <a:avLst/>
          </a:prstGeom>
        </p:spPr>
        <p:txBody>
          <a:bodyPr wrap="square">
            <a:spAutoFit/>
          </a:bodyPr>
          <a:lstStyle/>
          <a:p>
            <a:pPr algn="ctr" defTabSz="951028" fontAlgn="base">
              <a:lnSpc>
                <a:spcPct val="90000"/>
              </a:lnSpc>
              <a:spcBef>
                <a:spcPct val="0"/>
              </a:spcBef>
              <a:spcAft>
                <a:spcPct val="0"/>
              </a:spcAft>
            </a:pPr>
            <a:r>
              <a:rPr lang="en-US" sz="2000" b="1">
                <a:solidFill>
                  <a:schemeClr val="tx2"/>
                </a:solidFill>
                <a:ea typeface="Segoe UI" pitchFamily="34" charset="0"/>
                <a:cs typeface="Segoe UI" pitchFamily="34" charset="0"/>
              </a:rPr>
              <a:t>DevOps</a:t>
            </a:r>
          </a:p>
          <a:p>
            <a:pPr algn="ctr" defTabSz="951028" fontAlgn="base">
              <a:lnSpc>
                <a:spcPct val="90000"/>
              </a:lnSpc>
              <a:spcBef>
                <a:spcPct val="0"/>
              </a:spcBef>
              <a:spcAft>
                <a:spcPct val="0"/>
              </a:spcAft>
            </a:pPr>
            <a:r>
              <a:rPr lang="en-US" sz="2000">
                <a:solidFill>
                  <a:schemeClr val="tx2"/>
                </a:solidFill>
                <a:ea typeface="Segoe UI" pitchFamily="34" charset="0"/>
                <a:cs typeface="Segoe UI" pitchFamily="34" charset="0"/>
              </a:rPr>
              <a:t>Optimizing how applications are built, delivered and managed</a:t>
            </a:r>
          </a:p>
        </p:txBody>
      </p:sp>
      <p:sp>
        <p:nvSpPr>
          <p:cNvPr id="5" name="Rectangle 4">
            <a:extLst>
              <a:ext uri="{FF2B5EF4-FFF2-40B4-BE49-F238E27FC236}">
                <a16:creationId xmlns:a16="http://schemas.microsoft.com/office/drawing/2014/main" id="{B856FDBA-A68E-4952-9654-D23577E56A72}"/>
              </a:ext>
            </a:extLst>
          </p:cNvPr>
          <p:cNvSpPr/>
          <p:nvPr/>
        </p:nvSpPr>
        <p:spPr>
          <a:xfrm>
            <a:off x="3109912" y="1624290"/>
            <a:ext cx="6216650" cy="646331"/>
          </a:xfrm>
          <a:prstGeom prst="rect">
            <a:avLst/>
          </a:prstGeom>
        </p:spPr>
        <p:txBody>
          <a:bodyPr>
            <a:spAutoFit/>
          </a:bodyPr>
          <a:lstStyle/>
          <a:p>
            <a:pPr algn="ctr" defTabSz="951028" fontAlgn="base">
              <a:lnSpc>
                <a:spcPct val="90000"/>
              </a:lnSpc>
              <a:spcBef>
                <a:spcPct val="0"/>
              </a:spcBef>
              <a:spcAft>
                <a:spcPct val="0"/>
              </a:spcAft>
            </a:pPr>
            <a:r>
              <a:rPr lang="en-US" sz="2000" b="1">
                <a:solidFill>
                  <a:schemeClr val="tx2"/>
                </a:solidFill>
                <a:ea typeface="Segoe UI" pitchFamily="34" charset="0"/>
                <a:cs typeface="Segoe UI" pitchFamily="34" charset="0"/>
              </a:rPr>
              <a:t>Containers</a:t>
            </a:r>
          </a:p>
          <a:p>
            <a:pPr algn="ctr" defTabSz="951028" fontAlgn="base">
              <a:lnSpc>
                <a:spcPct val="90000"/>
              </a:lnSpc>
              <a:spcBef>
                <a:spcPct val="0"/>
              </a:spcBef>
              <a:spcAft>
                <a:spcPct val="0"/>
              </a:spcAft>
            </a:pPr>
            <a:r>
              <a:rPr lang="en-US" sz="2000">
                <a:solidFill>
                  <a:schemeClr val="tx2"/>
                </a:solidFill>
                <a:ea typeface="Segoe UI" pitchFamily="34" charset="0"/>
                <a:cs typeface="Segoe UI" pitchFamily="34" charset="0"/>
              </a:rPr>
              <a:t>Standardization of the application packaging</a:t>
            </a:r>
            <a:endParaRPr lang="en-US" sz="2000">
              <a:solidFill>
                <a:schemeClr val="tx2"/>
              </a:solidFill>
            </a:endParaRPr>
          </a:p>
        </p:txBody>
      </p:sp>
      <p:sp>
        <p:nvSpPr>
          <p:cNvPr id="15" name="Rectangle 14">
            <a:extLst>
              <a:ext uri="{FF2B5EF4-FFF2-40B4-BE49-F238E27FC236}">
                <a16:creationId xmlns:a16="http://schemas.microsoft.com/office/drawing/2014/main" id="{C4EB95A4-E5DF-43DA-BEC4-37B9B29D3EA5}"/>
              </a:ext>
            </a:extLst>
          </p:cNvPr>
          <p:cNvSpPr/>
          <p:nvPr/>
        </p:nvSpPr>
        <p:spPr>
          <a:xfrm>
            <a:off x="8443430" y="3426523"/>
            <a:ext cx="3589338" cy="923330"/>
          </a:xfrm>
          <a:prstGeom prst="rect">
            <a:avLst/>
          </a:prstGeom>
        </p:spPr>
        <p:txBody>
          <a:bodyPr wrap="square">
            <a:spAutoFit/>
          </a:bodyPr>
          <a:lstStyle/>
          <a:p>
            <a:pPr algn="ctr" defTabSz="951028" fontAlgn="base">
              <a:lnSpc>
                <a:spcPct val="90000"/>
              </a:lnSpc>
              <a:spcBef>
                <a:spcPct val="0"/>
              </a:spcBef>
              <a:spcAft>
                <a:spcPct val="0"/>
              </a:spcAft>
            </a:pPr>
            <a:r>
              <a:rPr lang="en-US" sz="2000" b="1">
                <a:solidFill>
                  <a:schemeClr val="tx2"/>
                </a:solidFill>
                <a:ea typeface="Segoe UI" pitchFamily="34" charset="0"/>
                <a:cs typeface="Segoe UI" pitchFamily="34" charset="0"/>
              </a:rPr>
              <a:t>Microservices</a:t>
            </a:r>
          </a:p>
          <a:p>
            <a:pPr algn="ctr" defTabSz="951028" fontAlgn="base">
              <a:lnSpc>
                <a:spcPct val="90000"/>
              </a:lnSpc>
              <a:spcBef>
                <a:spcPct val="0"/>
              </a:spcBef>
              <a:spcAft>
                <a:spcPct val="0"/>
              </a:spcAft>
            </a:pPr>
            <a:r>
              <a:rPr lang="en-US" sz="2000">
                <a:solidFill>
                  <a:schemeClr val="tx2"/>
                </a:solidFill>
                <a:ea typeface="Segoe UI" pitchFamily="34" charset="0"/>
                <a:cs typeface="Segoe UI" pitchFamily="34" charset="0"/>
              </a:rPr>
              <a:t>Optimizing how applications are composed</a:t>
            </a:r>
          </a:p>
        </p:txBody>
      </p:sp>
      <p:sp>
        <p:nvSpPr>
          <p:cNvPr id="16" name="Rectangle 15">
            <a:extLst>
              <a:ext uri="{FF2B5EF4-FFF2-40B4-BE49-F238E27FC236}">
                <a16:creationId xmlns:a16="http://schemas.microsoft.com/office/drawing/2014/main" id="{8FFA967B-88EE-4580-93D6-19777FEED0E6}"/>
              </a:ext>
            </a:extLst>
          </p:cNvPr>
          <p:cNvSpPr/>
          <p:nvPr/>
        </p:nvSpPr>
        <p:spPr>
          <a:xfrm>
            <a:off x="3109912" y="5628452"/>
            <a:ext cx="6216650" cy="923330"/>
          </a:xfrm>
          <a:prstGeom prst="rect">
            <a:avLst/>
          </a:prstGeom>
        </p:spPr>
        <p:txBody>
          <a:bodyPr>
            <a:spAutoFit/>
          </a:bodyPr>
          <a:lstStyle/>
          <a:p>
            <a:pPr algn="ctr" defTabSz="951028" fontAlgn="base">
              <a:lnSpc>
                <a:spcPct val="90000"/>
              </a:lnSpc>
              <a:spcBef>
                <a:spcPct val="0"/>
              </a:spcBef>
              <a:spcAft>
                <a:spcPct val="0"/>
              </a:spcAft>
            </a:pPr>
            <a:r>
              <a:rPr lang="en-US" sz="2000" b="1">
                <a:solidFill>
                  <a:schemeClr val="tx2"/>
                </a:solidFill>
                <a:ea typeface="Segoe UI" pitchFamily="34" charset="0"/>
                <a:cs typeface="Segoe UI" pitchFamily="34" charset="0"/>
              </a:rPr>
              <a:t>Cloud Orchestrators</a:t>
            </a:r>
          </a:p>
          <a:p>
            <a:pPr algn="ctr" defTabSz="951028" fontAlgn="base">
              <a:lnSpc>
                <a:spcPct val="90000"/>
              </a:lnSpc>
              <a:spcBef>
                <a:spcPct val="0"/>
              </a:spcBef>
              <a:spcAft>
                <a:spcPct val="0"/>
              </a:spcAft>
            </a:pPr>
            <a:r>
              <a:rPr lang="en-US" sz="2000">
                <a:solidFill>
                  <a:schemeClr val="tx2"/>
                </a:solidFill>
                <a:ea typeface="Segoe UI" pitchFamily="34" charset="0"/>
                <a:cs typeface="Segoe UI" pitchFamily="34" charset="0"/>
              </a:rPr>
              <a:t>Efficient ways to deliver Infrastructure for Applications</a:t>
            </a:r>
            <a:endParaRPr lang="en-US" sz="2000">
              <a:solidFill>
                <a:schemeClr val="tx2"/>
              </a:solidFill>
            </a:endParaRPr>
          </a:p>
        </p:txBody>
      </p:sp>
      <p:sp>
        <p:nvSpPr>
          <p:cNvPr id="17" name="Arrow: Down 16">
            <a:extLst>
              <a:ext uri="{FF2B5EF4-FFF2-40B4-BE49-F238E27FC236}">
                <a16:creationId xmlns:a16="http://schemas.microsoft.com/office/drawing/2014/main" id="{6A3C4DD5-D387-4A3B-AA6A-35061171A6D1}"/>
              </a:ext>
            </a:extLst>
          </p:cNvPr>
          <p:cNvSpPr/>
          <p:nvPr/>
        </p:nvSpPr>
        <p:spPr bwMode="auto">
          <a:xfrm rot="16200000">
            <a:off x="4408403" y="3553809"/>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a:extLst>
              <a:ext uri="{FF2B5EF4-FFF2-40B4-BE49-F238E27FC236}">
                <a16:creationId xmlns:a16="http://schemas.microsoft.com/office/drawing/2014/main" id="{7AD810D8-F7DA-49C5-A9B8-728C4B03B9FC}"/>
              </a:ext>
            </a:extLst>
          </p:cNvPr>
          <p:cNvSpPr/>
          <p:nvPr/>
        </p:nvSpPr>
        <p:spPr bwMode="auto">
          <a:xfrm>
            <a:off x="6037261" y="2600997"/>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a:extLst>
              <a:ext uri="{FF2B5EF4-FFF2-40B4-BE49-F238E27FC236}">
                <a16:creationId xmlns:a16="http://schemas.microsoft.com/office/drawing/2014/main" id="{5AF3DD56-66B7-4EB7-9DDD-2B2CCE9EA878}"/>
              </a:ext>
            </a:extLst>
          </p:cNvPr>
          <p:cNvSpPr/>
          <p:nvPr/>
        </p:nvSpPr>
        <p:spPr bwMode="auto">
          <a:xfrm rot="10800000">
            <a:off x="6037262" y="4488353"/>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a:extLst>
              <a:ext uri="{FF2B5EF4-FFF2-40B4-BE49-F238E27FC236}">
                <a16:creationId xmlns:a16="http://schemas.microsoft.com/office/drawing/2014/main" id="{BEC2D008-5FDB-4947-A886-5AD0C3E82369}"/>
              </a:ext>
            </a:extLst>
          </p:cNvPr>
          <p:cNvSpPr/>
          <p:nvPr/>
        </p:nvSpPr>
        <p:spPr bwMode="auto">
          <a:xfrm rot="5400000">
            <a:off x="7666121" y="3567422"/>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142217" y="1649110"/>
            <a:ext cx="1945924" cy="19459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a:solidFill>
                  <a:schemeClr val="accent3"/>
                </a:solidFill>
              </a:rPr>
              <a:t>DevOps view of the container 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87948" y="4884173"/>
            <a:ext cx="5380857" cy="865927"/>
            <a:chOff x="598846" y="4981633"/>
            <a:chExt cx="5488832" cy="883303"/>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83303"/>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Fast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83303"/>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Agile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89384"/>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37696" y="4396526"/>
            <a:ext cx="8518197" cy="0"/>
            <a:chOff x="1873673" y="4484201"/>
            <a:chExt cx="8689128" cy="0"/>
          </a:xfrm>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8392" y="2348883"/>
            <a:ext cx="1484122" cy="1684152"/>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1079" y="2348883"/>
            <a:ext cx="1484122" cy="1684150"/>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224788" y="4884178"/>
            <a:ext cx="5380851" cy="865927"/>
            <a:chOff x="6348798" y="4981633"/>
            <a:chExt cx="5488826" cy="883302"/>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Cost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862398" y="3832718"/>
            <a:ext cx="89641" cy="4392420"/>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754"/>
            <a:endParaRPr lang="en-US" sz="1836">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279020" y="5748491"/>
            <a:ext cx="1272385" cy="658947"/>
          </a:xfrm>
          <a:prstGeom prst="rect">
            <a:avLst/>
          </a:prstGeom>
          <a:solidFill>
            <a:srgbClr val="FFFFFF"/>
          </a:solidFill>
          <a:ln>
            <a:noFill/>
          </a:ln>
        </p:spPr>
        <p:txBody>
          <a:bodyPr wrap="square" lIns="143425" tIns="143425" rIns="143425" bIns="143425" rtlCol="0">
            <a:spAutoFit/>
          </a:bodyPr>
          <a:lstStyle/>
          <a:p>
            <a:pPr algn="ctr" defTabSz="932754">
              <a:spcAft>
                <a:spcPts val="2353"/>
              </a:spcAft>
            </a:pPr>
            <a:r>
              <a:rPr lang="en-US" sz="2353">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242844" y="3832718"/>
            <a:ext cx="89641" cy="4392420"/>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754"/>
            <a:endParaRPr lang="en-US" sz="1836">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123611" y="5748491"/>
            <a:ext cx="2309532" cy="651738"/>
          </a:xfrm>
          <a:prstGeom prst="rect">
            <a:avLst/>
          </a:prstGeom>
          <a:solidFill>
            <a:schemeClr val="bg1"/>
          </a:solidFill>
          <a:ln>
            <a:noFill/>
          </a:ln>
        </p:spPr>
        <p:txBody>
          <a:bodyPr wrap="square" lIns="143425" tIns="143425" rIns="143425" bIns="143425" rtlCol="0">
            <a:spAutoFit/>
          </a:bodyPr>
          <a:lstStyle/>
          <a:p>
            <a:pPr algn="ctr" defTabSz="932754">
              <a:spcAft>
                <a:spcPts val="2353"/>
              </a:spcAft>
            </a:pPr>
            <a:r>
              <a:rPr lang="en-US" sz="2353">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43120"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52176" y="4194316"/>
            <a:ext cx="421608" cy="44043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cmpd="sng">
            <a:solidFill>
              <a:schemeClr val="bg1"/>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lin ang="5400000" scaled="1"/>
              </a:gradFill>
              <a:latin typeface="Segoe UI Semilight"/>
            </a:endParaRPr>
          </a:p>
        </p:txBody>
      </p:sp>
      <p:sp>
        <p:nvSpPr>
          <p:cNvPr id="114" name="Oval 113"/>
          <p:cNvSpPr/>
          <p:nvPr/>
        </p:nvSpPr>
        <p:spPr bwMode="auto">
          <a:xfrm>
            <a:off x="2868560"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60835" y="4184442"/>
            <a:ext cx="452951" cy="44534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cmpd="sng">
            <a:solidFill>
              <a:srgbClr val="FFFFFF"/>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lin ang="5400000" scaled="1"/>
              </a:gradFill>
              <a:latin typeface="Segoe UI Semilight"/>
            </a:endParaRPr>
          </a:p>
        </p:txBody>
      </p:sp>
      <p:sp>
        <p:nvSpPr>
          <p:cNvPr id="116" name="Oval 115"/>
          <p:cNvSpPr/>
          <p:nvPr/>
        </p:nvSpPr>
        <p:spPr bwMode="auto">
          <a:xfrm>
            <a:off x="6627266"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770019" y="4146813"/>
            <a:ext cx="522958" cy="48390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sq" cmpd="sng">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gradFill>
              <a:latin typeface="Segoe UI Semilight"/>
            </a:endParaRPr>
          </a:p>
        </p:txBody>
      </p:sp>
      <p:sp>
        <p:nvSpPr>
          <p:cNvPr id="118" name="Oval 117"/>
          <p:cNvSpPr/>
          <p:nvPr/>
        </p:nvSpPr>
        <p:spPr bwMode="auto">
          <a:xfrm>
            <a:off x="8470774"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10314282"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682653" y="4246336"/>
            <a:ext cx="419956" cy="3657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1836">
              <a:solidFill>
                <a:srgbClr val="353535"/>
              </a:solidFill>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560080" y="4221414"/>
            <a:ext cx="358460" cy="358460"/>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rgbClr val="FFFFFF"/>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lin ang="5400000" scaled="1"/>
              </a:gradFill>
              <a:latin typeface="Segoe UI Semilight"/>
            </a:endParaRPr>
          </a:p>
        </p:txBody>
      </p:sp>
      <p:sp>
        <p:nvSpPr>
          <p:cNvPr id="122" name="Oval 121"/>
          <p:cNvSpPr/>
          <p:nvPr/>
        </p:nvSpPr>
        <p:spPr bwMode="auto">
          <a:xfrm>
            <a:off x="4742793"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3" name="Group 122"/>
          <p:cNvGrpSpPr/>
          <p:nvPr/>
        </p:nvGrpSpPr>
        <p:grpSpPr>
          <a:xfrm>
            <a:off x="5556636" y="2049482"/>
            <a:ext cx="1056425" cy="1164338"/>
            <a:chOff x="6570009" y="1909040"/>
            <a:chExt cx="400496" cy="441407"/>
          </a:xfrm>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5035119" y="4216877"/>
            <a:ext cx="316646" cy="3930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cmpd="sng">
            <a:solidFill>
              <a:schemeClr val="bg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377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sz="4400">
                <a:solidFill>
                  <a:schemeClr val="accent3"/>
                </a:solidFill>
              </a:rPr>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829576" y="1703727"/>
            <a:ext cx="2596865"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106x Faster Lead </a:t>
            </a:r>
          </a:p>
          <a:p>
            <a:pPr algn="ctr" defTabSz="914016">
              <a:spcBef>
                <a:spcPts val="784"/>
              </a:spcBef>
              <a:defRPr/>
            </a:pPr>
            <a:r>
              <a:rPr lang="en-US" sz="2353" spc="10" dirty="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199991" y="1776094"/>
            <a:ext cx="2544286"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208x Deployment</a:t>
            </a:r>
          </a:p>
          <a:p>
            <a:pPr algn="ctr" defTabSz="914016">
              <a:spcBef>
                <a:spcPts val="784"/>
              </a:spcBef>
              <a:defRPr/>
            </a:pPr>
            <a:r>
              <a:rPr lang="en-US" sz="2353" spc="10" dirty="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a:ln w="3175">
                    <a:noFill/>
                  </a:ln>
                  <a:solidFill>
                    <a:schemeClr val="tx2"/>
                  </a:solidFill>
                  <a:latin typeface="+mj-lt"/>
                  <a:cs typeface="Segoe UI Light" panose="020B0502040204020203" pitchFamily="34" charset="0"/>
                </a:rPr>
                <a:t>$</a:t>
              </a:r>
              <a:endParaRPr lang="en-US" sz="2353" spc="1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2019 Accelerate: State of DevOps: Strategies for a New Economy." N. </a:t>
            </a:r>
            <a:r>
              <a:rPr lang="en-GB" sz="1050" kern="0" dirty="0" err="1">
                <a:solidFill>
                  <a:srgbClr val="737373"/>
                </a:solidFill>
                <a:latin typeface="Segoe UI Light"/>
              </a:rPr>
              <a:t>Forsgren</a:t>
            </a:r>
            <a:r>
              <a:rPr lang="en-GB" sz="1050" kern="0" dirty="0">
                <a:solidFill>
                  <a:srgbClr val="737373"/>
                </a:solidFill>
                <a:latin typeface="Segoe UI Light"/>
              </a:rPr>
              <a:t>,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B9A2B6-2B2E-460C-AD55-55C60CDD2314}"/>
              </a:ext>
            </a:extLst>
          </p:cNvPr>
          <p:cNvSpPr>
            <a:spLocks noGrp="1"/>
          </p:cNvSpPr>
          <p:nvPr>
            <p:ph type="title"/>
          </p:nvPr>
        </p:nvSpPr>
        <p:spPr/>
        <p:txBody>
          <a:bodyPr/>
          <a:lstStyle/>
          <a:p>
            <a:r>
              <a:rPr lang="en-US">
                <a:solidFill>
                  <a:schemeClr val="accent3"/>
                </a:solidFill>
              </a:rPr>
              <a:t>What is DevOps?</a:t>
            </a:r>
          </a:p>
        </p:txBody>
      </p:sp>
      <p:grpSp>
        <p:nvGrpSpPr>
          <p:cNvPr id="77" name="Group 76" descr="DevOps is the union of people, process, and products to enable continuous delivery of value to your end users.&#10;">
            <a:extLst>
              <a:ext uri="{FF2B5EF4-FFF2-40B4-BE49-F238E27FC236}">
                <a16:creationId xmlns:a16="http://schemas.microsoft.com/office/drawing/2014/main" id="{9474FE22-C25F-4ADA-9318-FC200B6000CB}"/>
              </a:ext>
            </a:extLst>
          </p:cNvPr>
          <p:cNvGrpSpPr/>
          <p:nvPr/>
        </p:nvGrpSpPr>
        <p:grpSpPr>
          <a:xfrm>
            <a:off x="434975" y="1928172"/>
            <a:ext cx="5412947" cy="3963929"/>
            <a:chOff x="366076" y="1432242"/>
            <a:chExt cx="4716106" cy="3964491"/>
          </a:xfrm>
        </p:grpSpPr>
        <p:sp>
          <p:nvSpPr>
            <p:cNvPr id="78" name="Rectangle 77">
              <a:extLst>
                <a:ext uri="{FF2B5EF4-FFF2-40B4-BE49-F238E27FC236}">
                  <a16:creationId xmlns:a16="http://schemas.microsoft.com/office/drawing/2014/main" id="{58E74528-B7E4-476F-9A19-2FF5138D17D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rPr>
                <a:t>DevOps is the union of </a:t>
              </a:r>
              <a:r>
                <a:rPr kumimoji="0" lang="en-US" sz="2800" b="1" i="0" u="none" strike="noStrike" kern="0" cap="none" spc="0" normalizeH="0" baseline="0" noProof="0">
                  <a:ln>
                    <a:noFill/>
                  </a:ln>
                  <a:solidFill>
                    <a:srgbClr val="0078D7"/>
                  </a:solidFill>
                  <a:effectLst/>
                  <a:uLnTx/>
                  <a:uFillTx/>
                </a:rPr>
                <a:t>people</a:t>
              </a:r>
              <a:r>
                <a:rPr kumimoji="0" lang="en-US" sz="2800" b="0" i="0" u="none" strike="noStrike" kern="0" cap="none" spc="0" normalizeH="0" baseline="0" noProof="0">
                  <a:ln>
                    <a:noFill/>
                  </a:ln>
                  <a:solidFill>
                    <a:srgbClr val="000000"/>
                  </a:solidFill>
                  <a:effectLst/>
                  <a:uLnTx/>
                  <a:uFillTx/>
                </a:rPr>
                <a:t>, </a:t>
              </a:r>
              <a:r>
                <a:rPr kumimoji="0" lang="en-US" sz="2800" b="1" i="0" u="none" strike="noStrike" kern="0" cap="none" spc="0" normalizeH="0" baseline="0" noProof="0">
                  <a:ln>
                    <a:noFill/>
                  </a:ln>
                  <a:solidFill>
                    <a:srgbClr val="0078D7"/>
                  </a:solidFill>
                  <a:effectLst/>
                  <a:uLnTx/>
                  <a:uFillTx/>
                </a:rPr>
                <a:t>process</a:t>
              </a:r>
              <a:r>
                <a:rPr kumimoji="0" lang="en-US" sz="2800" b="0" i="0" u="none" strike="noStrike" kern="0" cap="none" spc="0" normalizeH="0" baseline="0" noProof="0">
                  <a:ln>
                    <a:noFill/>
                  </a:ln>
                  <a:solidFill>
                    <a:srgbClr val="000000"/>
                  </a:solidFill>
                  <a:effectLst/>
                  <a:uLnTx/>
                  <a:uFillTx/>
                </a:rPr>
                <a:t>, and </a:t>
              </a:r>
              <a:r>
                <a:rPr kumimoji="0" lang="en-US" sz="2800" b="1" i="0" u="none" strike="noStrike" kern="0" cap="none" spc="0" normalizeH="0" baseline="0" noProof="0">
                  <a:ln>
                    <a:noFill/>
                  </a:ln>
                  <a:solidFill>
                    <a:srgbClr val="0078D7"/>
                  </a:solidFill>
                  <a:effectLst/>
                  <a:uLnTx/>
                  <a:uFillTx/>
                </a:rPr>
                <a:t>products</a:t>
              </a:r>
              <a:r>
                <a:rPr kumimoji="0" lang="en-US" sz="2800" b="0" i="0" u="none" strike="noStrike" kern="0" cap="none" spc="0" normalizeH="0" baseline="0" noProof="0">
                  <a:ln>
                    <a:noFill/>
                  </a:ln>
                  <a:solidFill>
                    <a:srgbClr val="000000"/>
                  </a:solidFill>
                  <a:effectLst/>
                  <a:uLnTx/>
                  <a:uFillTx/>
                </a:rPr>
                <a:t> to enable continuous delivery of value to your end users.</a:t>
              </a:r>
            </a:p>
          </p:txBody>
        </p:sp>
        <p:sp>
          <p:nvSpPr>
            <p:cNvPr id="79" name="Rectangle 78">
              <a:extLst>
                <a:ext uri="{FF2B5EF4-FFF2-40B4-BE49-F238E27FC236}">
                  <a16:creationId xmlns:a16="http://schemas.microsoft.com/office/drawing/2014/main" id="{18DADDA2-A387-4732-AE49-E0124794F374}"/>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a:ln w="3175">
                    <a:noFill/>
                  </a:ln>
                  <a:solidFill>
                    <a:srgbClr val="0078D7"/>
                  </a:solidFill>
                  <a:effectLst/>
                  <a:uLnTx/>
                  <a:uFillTx/>
                  <a:latin typeface="Rockwell Extra Bold" panose="02060903040505020403" pitchFamily="18" charset="0"/>
                  <a:cs typeface="Segoe UI" pitchFamily="34" charset="0"/>
                </a:rPr>
                <a:t>“</a:t>
              </a:r>
              <a:endParaRPr kumimoji="0" lang="en-US" sz="6399" b="0" i="0" u="none" strike="noStrike" kern="0" cap="none" spc="0" normalizeH="0" baseline="0" noProof="0">
                <a:ln>
                  <a:noFill/>
                </a:ln>
                <a:solidFill>
                  <a:srgbClr val="0078D7"/>
                </a:solidFill>
                <a:effectLst/>
                <a:uLnTx/>
                <a:uFillTx/>
              </a:endParaRPr>
            </a:p>
          </p:txBody>
        </p:sp>
        <p:sp>
          <p:nvSpPr>
            <p:cNvPr id="92" name="Rectangle 91">
              <a:extLst>
                <a:ext uri="{FF2B5EF4-FFF2-40B4-BE49-F238E27FC236}">
                  <a16:creationId xmlns:a16="http://schemas.microsoft.com/office/drawing/2014/main" id="{BEADE804-0E8F-4E01-A596-0350E1D79B5F}"/>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a:ln w="3175">
                    <a:noFill/>
                  </a:ln>
                  <a:solidFill>
                    <a:srgbClr val="0078D7"/>
                  </a:solidFill>
                  <a:effectLst/>
                  <a:uLnTx/>
                  <a:uFillTx/>
                  <a:latin typeface="Rockwell Extra Bold" panose="02060903040505020403" pitchFamily="18" charset="0"/>
                  <a:cs typeface="Segoe UI" pitchFamily="34" charset="0"/>
                </a:rPr>
                <a:t>”</a:t>
              </a:r>
              <a:endParaRPr kumimoji="0" lang="en-US" sz="6399" b="0" i="0" u="none" strike="noStrike" kern="0" cap="none" spc="0" normalizeH="0" baseline="0" noProof="0">
                <a:ln>
                  <a:noFill/>
                </a:ln>
                <a:solidFill>
                  <a:srgbClr val="0078D7"/>
                </a:solidFill>
                <a:effectLst/>
                <a:uLnTx/>
                <a:uFillTx/>
              </a:endParaRPr>
            </a:p>
          </p:txBody>
        </p:sp>
      </p:grpSp>
      <p:sp>
        <p:nvSpPr>
          <p:cNvPr id="93" name="Oval 92">
            <a:extLst>
              <a:ext uri="{FF2B5EF4-FFF2-40B4-BE49-F238E27FC236}">
                <a16:creationId xmlns:a16="http://schemas.microsoft.com/office/drawing/2014/main" id="{91BDAE95-8551-49DE-9B78-972871175E6E}"/>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w="9525" cap="flat" cmpd="sng" algn="ctr">
            <a:solidFill>
              <a:srgbClr val="000000">
                <a:lumMod val="50000"/>
                <a:lumOff val="5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5B7EAABF-B8D8-4D84-A257-BB5C0218A0BD}"/>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rPr>
              <a:t>Build&amp; Test</a:t>
            </a:r>
          </a:p>
        </p:txBody>
      </p:sp>
      <p:grpSp>
        <p:nvGrpSpPr>
          <p:cNvPr id="95" name="Group 94">
            <a:extLst>
              <a:ext uri="{FF2B5EF4-FFF2-40B4-BE49-F238E27FC236}">
                <a16:creationId xmlns:a16="http://schemas.microsoft.com/office/drawing/2014/main" id="{33636522-710D-4092-80F3-79294E7944F3}"/>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96" name="Business Trans large">
              <a:extLst>
                <a:ext uri="{FF2B5EF4-FFF2-40B4-BE49-F238E27FC236}">
                  <a16:creationId xmlns:a16="http://schemas.microsoft.com/office/drawing/2014/main" id="{806011F7-2625-4AB0-B055-4B77934E5818}"/>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pc="10">
                  <a:ln w="3175">
                    <a:noFill/>
                  </a:ln>
                  <a:solidFill>
                    <a:srgbClr val="0078D7"/>
                  </a:solidFill>
                  <a:cs typeface="Segoe UI Semilight" panose="020B0402040204020203" pitchFamily="34" charset="0"/>
                </a:rPr>
                <a:t>Continuous</a:t>
              </a:r>
              <a:br>
                <a:rPr lang="en-US" spc="10">
                  <a:ln w="3175">
                    <a:noFill/>
                  </a:ln>
                  <a:solidFill>
                    <a:srgbClr val="0078D7"/>
                  </a:solidFill>
                  <a:cs typeface="Segoe UI Semilight" panose="020B0402040204020203" pitchFamily="34" charset="0"/>
                </a:rPr>
              </a:br>
              <a:r>
                <a:rPr lang="en-US" spc="10">
                  <a:ln w="3175">
                    <a:noFill/>
                  </a:ln>
                  <a:solidFill>
                    <a:srgbClr val="0078D7"/>
                  </a:solidFill>
                  <a:cs typeface="Segoe UI Semilight" panose="020B0402040204020203" pitchFamily="34" charset="0"/>
                </a:rPr>
                <a:t>Delivery</a:t>
              </a:r>
            </a:p>
          </p:txBody>
        </p:sp>
        <p:grpSp>
          <p:nvGrpSpPr>
            <p:cNvPr id="97" name="Group 96">
              <a:extLst>
                <a:ext uri="{FF2B5EF4-FFF2-40B4-BE49-F238E27FC236}">
                  <a16:creationId xmlns:a16="http://schemas.microsoft.com/office/drawing/2014/main" id="{1A192C2A-E9FE-4687-886E-CB34C5955C71}"/>
                </a:ext>
              </a:extLst>
            </p:cNvPr>
            <p:cNvGrpSpPr/>
            <p:nvPr/>
          </p:nvGrpSpPr>
          <p:grpSpPr>
            <a:xfrm>
              <a:off x="5404710" y="2898175"/>
              <a:ext cx="1513009" cy="1718897"/>
              <a:chOff x="13906501" y="3922655"/>
              <a:chExt cx="619125" cy="703377"/>
            </a:xfrm>
          </p:grpSpPr>
          <p:sp>
            <p:nvSpPr>
              <p:cNvPr id="98" name="Freeform 17">
                <a:extLst>
                  <a:ext uri="{FF2B5EF4-FFF2-40B4-BE49-F238E27FC236}">
                    <a16:creationId xmlns:a16="http://schemas.microsoft.com/office/drawing/2014/main" id="{57E27C2C-5570-4119-9366-1027EE2FFA08}"/>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99" name="Freeform 18">
                <a:extLst>
                  <a:ext uri="{FF2B5EF4-FFF2-40B4-BE49-F238E27FC236}">
                    <a16:creationId xmlns:a16="http://schemas.microsoft.com/office/drawing/2014/main" id="{E5534C37-E424-407D-9934-42549F5693B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0" name="Line 19">
                <a:extLst>
                  <a:ext uri="{FF2B5EF4-FFF2-40B4-BE49-F238E27FC236}">
                    <a16:creationId xmlns:a16="http://schemas.microsoft.com/office/drawing/2014/main" id="{CF526DCF-BEA7-4773-B91F-0C76CFB84164}"/>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1" name="Freeform 20">
                <a:extLst>
                  <a:ext uri="{FF2B5EF4-FFF2-40B4-BE49-F238E27FC236}">
                    <a16:creationId xmlns:a16="http://schemas.microsoft.com/office/drawing/2014/main" id="{53C08A10-F421-4595-9825-C36CD6615855}"/>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2" name="Line 21">
                <a:extLst>
                  <a:ext uri="{FF2B5EF4-FFF2-40B4-BE49-F238E27FC236}">
                    <a16:creationId xmlns:a16="http://schemas.microsoft.com/office/drawing/2014/main" id="{3146D1B8-8E42-4B4B-9F25-EDA6E9665F66}"/>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3" name="Freeform 22">
                <a:extLst>
                  <a:ext uri="{FF2B5EF4-FFF2-40B4-BE49-F238E27FC236}">
                    <a16:creationId xmlns:a16="http://schemas.microsoft.com/office/drawing/2014/main" id="{586FA3FD-0A04-46C1-9D06-5C9EC7A22EF4}"/>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4" name="Line 23">
                <a:extLst>
                  <a:ext uri="{FF2B5EF4-FFF2-40B4-BE49-F238E27FC236}">
                    <a16:creationId xmlns:a16="http://schemas.microsoft.com/office/drawing/2014/main" id="{F5464BF0-376E-4406-8BA7-689A934ADE03}"/>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105" name="Oval 104">
            <a:extLst>
              <a:ext uri="{FF2B5EF4-FFF2-40B4-BE49-F238E27FC236}">
                <a16:creationId xmlns:a16="http://schemas.microsoft.com/office/drawing/2014/main" id="{2018D3E2-96D8-48C3-AED8-51ABCE0441F9}"/>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91F1CD06-DF6B-4514-90B6-D4A30A0D2713}"/>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defTabSz="932688">
              <a:lnSpc>
                <a:spcPct val="90000"/>
              </a:lnSpc>
              <a:spcAft>
                <a:spcPts val="600"/>
              </a:spcAft>
            </a:pPr>
            <a:r>
              <a:rPr lang="en-US" sz="1600">
                <a:solidFill>
                  <a:srgbClr val="0078D7"/>
                </a:solidFill>
                <a:ea typeface="Segoe UI" pitchFamily="34" charset="0"/>
                <a:cs typeface="Segoe UI" pitchFamily="34" charset="0"/>
              </a:rPr>
              <a:t>Deploy</a:t>
            </a:r>
          </a:p>
        </p:txBody>
      </p:sp>
      <p:sp>
        <p:nvSpPr>
          <p:cNvPr id="107" name="Oval 106">
            <a:extLst>
              <a:ext uri="{FF2B5EF4-FFF2-40B4-BE49-F238E27FC236}">
                <a16:creationId xmlns:a16="http://schemas.microsoft.com/office/drawing/2014/main" id="{B5548747-3564-4631-8004-EDEF84DA57CD}"/>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7A3BE3C6-0622-493B-A032-B3318294026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defTabSz="932688">
              <a:lnSpc>
                <a:spcPct val="90000"/>
              </a:lnSpc>
              <a:spcAft>
                <a:spcPts val="600"/>
              </a:spcAft>
            </a:pPr>
            <a:r>
              <a:rPr lang="en-US" sz="1600">
                <a:solidFill>
                  <a:srgbClr val="0078D7"/>
                </a:solidFill>
                <a:ea typeface="Segoe UI" pitchFamily="34" charset="0"/>
                <a:cs typeface="Segoe UI" pitchFamily="34" charset="0"/>
              </a:rPr>
              <a:t>Operate</a:t>
            </a:r>
          </a:p>
        </p:txBody>
      </p:sp>
      <p:sp>
        <p:nvSpPr>
          <p:cNvPr id="109" name="Oval 108">
            <a:extLst>
              <a:ext uri="{FF2B5EF4-FFF2-40B4-BE49-F238E27FC236}">
                <a16:creationId xmlns:a16="http://schemas.microsoft.com/office/drawing/2014/main" id="{80D932BA-1123-4056-AE15-22ED90A9AA02}"/>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0A69DDF9-713B-48D6-B36C-7E0AACF3ED24}"/>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a:solidFill>
                  <a:srgbClr val="0078D7"/>
                </a:solidFill>
                <a:ea typeface="Segoe UI" pitchFamily="34" charset="0"/>
                <a:cs typeface="Segoe UI" pitchFamily="34" charset="0"/>
              </a:rPr>
              <a:t>Monitor </a:t>
            </a:r>
            <a:br>
              <a:rPr lang="en-US" sz="1600">
                <a:solidFill>
                  <a:srgbClr val="0078D7"/>
                </a:solidFill>
                <a:ea typeface="Segoe UI" pitchFamily="34" charset="0"/>
                <a:cs typeface="Segoe UI" pitchFamily="34" charset="0"/>
              </a:rPr>
            </a:br>
            <a:r>
              <a:rPr lang="en-US" sz="1600">
                <a:solidFill>
                  <a:srgbClr val="0078D7"/>
                </a:solidFill>
                <a:ea typeface="Segoe UI" pitchFamily="34" charset="0"/>
                <a:cs typeface="Segoe UI" pitchFamily="34" charset="0"/>
              </a:rPr>
              <a:t>&amp; </a:t>
            </a:r>
            <a:br>
              <a:rPr lang="en-US" sz="1600">
                <a:solidFill>
                  <a:srgbClr val="0078D7"/>
                </a:solidFill>
                <a:ea typeface="Segoe UI" pitchFamily="34" charset="0"/>
                <a:cs typeface="Segoe UI" pitchFamily="34" charset="0"/>
              </a:rPr>
            </a:br>
            <a:r>
              <a:rPr lang="en-US" sz="1600">
                <a:solidFill>
                  <a:srgbClr val="0078D7"/>
                </a:solidFill>
                <a:ea typeface="Segoe UI" pitchFamily="34" charset="0"/>
                <a:cs typeface="Segoe UI" pitchFamily="34" charset="0"/>
              </a:rPr>
              <a:t>Learn</a:t>
            </a:r>
          </a:p>
        </p:txBody>
      </p:sp>
      <p:sp>
        <p:nvSpPr>
          <p:cNvPr id="111" name="Oval 110">
            <a:extLst>
              <a:ext uri="{FF2B5EF4-FFF2-40B4-BE49-F238E27FC236}">
                <a16:creationId xmlns:a16="http://schemas.microsoft.com/office/drawing/2014/main" id="{F9F781BF-FE1B-4506-A2D6-AB8822CFB184}"/>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8B02B24-69C3-4838-A36D-9D08B309CB29}"/>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a:solidFill>
                  <a:srgbClr val="0078D7"/>
                </a:solidFill>
                <a:ea typeface="Segoe UI" pitchFamily="34" charset="0"/>
                <a:cs typeface="Segoe UI" pitchFamily="34" charset="0"/>
              </a:rPr>
              <a:t>Plan </a:t>
            </a:r>
            <a:br>
              <a:rPr lang="en-US" sz="1600">
                <a:solidFill>
                  <a:srgbClr val="0078D7"/>
                </a:solidFill>
                <a:ea typeface="Segoe UI" pitchFamily="34" charset="0"/>
                <a:cs typeface="Segoe UI" pitchFamily="34" charset="0"/>
              </a:rPr>
            </a:br>
            <a:r>
              <a:rPr lang="en-US" sz="1600">
                <a:solidFill>
                  <a:srgbClr val="0078D7"/>
                </a:solidFill>
                <a:ea typeface="Segoe UI" pitchFamily="34" charset="0"/>
                <a:cs typeface="Segoe UI" pitchFamily="34" charset="0"/>
              </a:rPr>
              <a:t>&amp; </a:t>
            </a:r>
            <a:br>
              <a:rPr lang="en-US" sz="1600">
                <a:solidFill>
                  <a:srgbClr val="0078D7"/>
                </a:solidFill>
                <a:ea typeface="Segoe UI" pitchFamily="34" charset="0"/>
                <a:cs typeface="Segoe UI" pitchFamily="34" charset="0"/>
              </a:rPr>
            </a:br>
            <a:r>
              <a:rPr lang="en-US" sz="1600">
                <a:solidFill>
                  <a:srgbClr val="0078D7"/>
                </a:solidFill>
                <a:ea typeface="Segoe UI" pitchFamily="34" charset="0"/>
                <a:cs typeface="Segoe UI" pitchFamily="34" charset="0"/>
              </a:rPr>
              <a:t>Track</a:t>
            </a:r>
          </a:p>
        </p:txBody>
      </p:sp>
      <p:sp>
        <p:nvSpPr>
          <p:cNvPr id="113" name="Oval 112">
            <a:extLst>
              <a:ext uri="{FF2B5EF4-FFF2-40B4-BE49-F238E27FC236}">
                <a16:creationId xmlns:a16="http://schemas.microsoft.com/office/drawing/2014/main" id="{9A458702-26AC-46A6-BF7C-5D056BFB719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D4C7118-4A30-4C03-88CF-88AD8FD0F275}"/>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a:solidFill>
                  <a:srgbClr val="0078D7"/>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DevOps</a:t>
            </a:r>
            <a:endParaRPr lang="en-US"/>
          </a:p>
        </p:txBody>
      </p:sp>
      <p:sp>
        <p:nvSpPr>
          <p:cNvPr id="8" name="Content Placeholder 2"/>
          <p:cNvSpPr txBox="1">
            <a:spLocks/>
          </p:cNvSpPr>
          <p:nvPr/>
        </p:nvSpPr>
        <p:spPr>
          <a:xfrm>
            <a:off x="1450560" y="5488150"/>
            <a:ext cx="5827059"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Increase productivity with powerful features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1900519"/>
            <a:ext cx="8178903" cy="345407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6041" y="2067885"/>
            <a:ext cx="3338162" cy="2057398"/>
          </a:xfrm>
          <a:prstGeom prst="rect">
            <a:avLst/>
          </a:prstGeom>
        </p:spPr>
      </p:pic>
      <p:cxnSp>
        <p:nvCxnSpPr>
          <p:cNvPr id="32" name="Straight Connector 31"/>
          <p:cNvCxnSpPr/>
          <p:nvPr/>
        </p:nvCxnSpPr>
        <p:spPr>
          <a:xfrm>
            <a:off x="8585605" y="1560849"/>
            <a:ext cx="108373" cy="431939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34" name="Content Placeholder 2"/>
          <p:cNvSpPr txBox="1">
            <a:spLocks/>
          </p:cNvSpPr>
          <p:nvPr/>
        </p:nvSpPr>
        <p:spPr>
          <a:xfrm>
            <a:off x="8869360" y="4472487"/>
            <a:ext cx="3346242" cy="10156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Code in any IDE/language and build applications for any target platform. </a:t>
            </a:r>
          </a:p>
        </p:txBody>
      </p:sp>
    </p:spTree>
    <p:extLst>
      <p:ext uri="{BB962C8B-B14F-4D97-AF65-F5344CB8AC3E}">
        <p14:creationId xmlns:p14="http://schemas.microsoft.com/office/powerpoint/2010/main" val="4005801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ea7764e-6bf9-427d-be15-e74097e0a61c"/>
    <ds:schemaRef ds:uri="http://purl.org/dc/dcmitype/"/>
    <ds:schemaRef ds:uri="http://schemas.microsoft.com/office/2006/documentManagement/types"/>
    <ds:schemaRef ds:uri="http://schemas.microsoft.com/sharepoint/v3"/>
    <ds:schemaRef ds:uri="fb9ea31f-0ab8-44ff-80d1-5777f6d9d945"/>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F46EDDD-3DDB-4B7C-B34B-605D99140610}">
  <ds:schemaRefs>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659</TotalTime>
  <Words>3228</Words>
  <Application>Microsoft Office PowerPoint</Application>
  <PresentationFormat>Custom</PresentationFormat>
  <Paragraphs>448</Paragraphs>
  <Slides>29</Slides>
  <Notes>27</Notes>
  <HiddenSlides>3</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29</vt:i4>
      </vt:variant>
    </vt:vector>
  </HeadingPairs>
  <TitlesOfParts>
    <vt:vector size="48" baseType="lpstr">
      <vt:lpstr>Arial</vt:lpstr>
      <vt:lpstr>Calibri</vt:lpstr>
      <vt:lpstr>Calibri Light</vt:lpstr>
      <vt:lpstr>Consolas</vt:lpstr>
      <vt:lpstr>Rockwell Extra Bold</vt:lpstr>
      <vt:lpstr>Segoe Pro Semibold</vt:lpstr>
      <vt:lpstr>Segoe UI</vt:lpstr>
      <vt:lpstr>Segoe UI Light</vt:lpstr>
      <vt:lpstr>Segoe UI Semibold</vt:lpstr>
      <vt:lpstr>Segoe UI Semilight</vt:lpstr>
      <vt:lpstr>Symbol</vt:lpstr>
      <vt:lpstr>Wingdings</vt:lpstr>
      <vt:lpstr>WHITE TEMPLATE</vt:lpstr>
      <vt:lpstr>COLOR TEMPLATE</vt:lpstr>
      <vt:lpstr>1_WHITE TEMPLATE</vt:lpstr>
      <vt:lpstr>EBC_2017</vt:lpstr>
      <vt:lpstr>Azure PPT Template - 2018</vt:lpstr>
      <vt:lpstr>1_5-50203_Microsoft_Ignite_Template</vt:lpstr>
      <vt:lpstr>think-cell Slide</vt:lpstr>
      <vt:lpstr>Modernizing Applications with Containers and Orchestrators</vt:lpstr>
      <vt:lpstr>Module 6 – DevOps with Containers</vt:lpstr>
      <vt:lpstr>PowerPoint Presentation</vt:lpstr>
      <vt:lpstr>Agenda</vt:lpstr>
      <vt:lpstr>Software innovation collision</vt:lpstr>
      <vt:lpstr>DevOps view of the container advantage</vt:lpstr>
      <vt:lpstr>High performance DevOps companies achieve…</vt:lpstr>
      <vt:lpstr>What is DevOps?</vt:lpstr>
      <vt:lpstr>Azure DevOps</vt:lpstr>
      <vt:lpstr>Azure DevOps</vt:lpstr>
      <vt:lpstr>DevOps on Azure framework</vt:lpstr>
      <vt:lpstr>What technologies do I need to support DevOps?</vt:lpstr>
      <vt:lpstr>Containerized workflow pipeline  </vt:lpstr>
      <vt:lpstr>Containerized workflow pipeline with AKS/SF</vt:lpstr>
      <vt:lpstr>PowerPoint Presentation</vt:lpstr>
      <vt:lpstr>CI/CD Pipeline | Azure DevOps and AKS</vt:lpstr>
      <vt:lpstr>Demonstration: Azure Container Registry </vt:lpstr>
      <vt:lpstr>Azure DevOps Agents </vt:lpstr>
      <vt:lpstr>Build Pipeline </vt:lpstr>
      <vt:lpstr>Continuous Integration Setting </vt:lpstr>
      <vt:lpstr>Demonstration: Build Pipeline</vt:lpstr>
      <vt:lpstr>Release Pipeline</vt:lpstr>
      <vt:lpstr>Azure Pipeline Continuous Deployment Setting </vt:lpstr>
      <vt:lpstr>Demonstration: Release Pipeline</vt:lpstr>
      <vt:lpstr>Lab 6: DevOps with Containers</vt:lpstr>
      <vt:lpstr>PowerPoint Presentation</vt:lpstr>
      <vt:lpstr>Other CI/CD Walkthroughs in Jenkins</vt:lpstr>
      <vt:lpstr>Inner-Loop Development</vt:lpstr>
      <vt:lpstr>Additional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 DevOps with Containers</dc:title>
  <dc:subject/>
  <dc:creator>Razi Rais;Kendall Roden</dc:creator>
  <cp:keywords/>
  <dc:description/>
  <cp:lastModifiedBy>Pradeep Nair</cp:lastModifiedBy>
  <cp:revision>2</cp:revision>
  <dcterms:modified xsi:type="dcterms:W3CDTF">2021-11-24T15:23:47Z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105ee55d-0e7f-42ed-bad9-75582a6655d7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2018-06-24T03:01:21.9824695Z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